
<file path=[Content_Types].xml><?xml version="1.0" encoding="utf-8"?>
<Types xmlns="http://schemas.openxmlformats.org/package/2006/content-types">
  <Default Extension="bin" ContentType="image/unknown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9"/>
  </p:notesMasterIdLst>
  <p:sldIdLst>
    <p:sldId id="256" r:id="rId5"/>
    <p:sldId id="259" r:id="rId6"/>
    <p:sldId id="367" r:id="rId7"/>
    <p:sldId id="368" r:id="rId8"/>
    <p:sldId id="369" r:id="rId9"/>
    <p:sldId id="371" r:id="rId10"/>
    <p:sldId id="372" r:id="rId11"/>
    <p:sldId id="375" r:id="rId12"/>
    <p:sldId id="376" r:id="rId13"/>
    <p:sldId id="377" r:id="rId14"/>
    <p:sldId id="374" r:id="rId15"/>
    <p:sldId id="411" r:id="rId16"/>
    <p:sldId id="412" r:id="rId17"/>
    <p:sldId id="378" r:id="rId18"/>
    <p:sldId id="379" r:id="rId19"/>
    <p:sldId id="413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387" r:id="rId28"/>
    <p:sldId id="421" r:id="rId29"/>
    <p:sldId id="388" r:id="rId30"/>
    <p:sldId id="414" r:id="rId31"/>
    <p:sldId id="389" r:id="rId32"/>
    <p:sldId id="430" r:id="rId33"/>
    <p:sldId id="415" r:id="rId34"/>
    <p:sldId id="431" r:id="rId35"/>
    <p:sldId id="390" r:id="rId36"/>
    <p:sldId id="391" r:id="rId37"/>
    <p:sldId id="392" r:id="rId38"/>
    <p:sldId id="393" r:id="rId39"/>
    <p:sldId id="394" r:id="rId40"/>
    <p:sldId id="416" r:id="rId41"/>
    <p:sldId id="417" r:id="rId42"/>
    <p:sldId id="418" r:id="rId43"/>
    <p:sldId id="419" r:id="rId44"/>
    <p:sldId id="395" r:id="rId45"/>
    <p:sldId id="397" r:id="rId46"/>
    <p:sldId id="398" r:id="rId47"/>
    <p:sldId id="399" r:id="rId48"/>
    <p:sldId id="400" r:id="rId49"/>
    <p:sldId id="403" r:id="rId50"/>
    <p:sldId id="401" r:id="rId51"/>
    <p:sldId id="420" r:id="rId52"/>
    <p:sldId id="404" r:id="rId53"/>
    <p:sldId id="433" r:id="rId54"/>
    <p:sldId id="405" r:id="rId55"/>
    <p:sldId id="432" r:id="rId56"/>
    <p:sldId id="434" r:id="rId57"/>
    <p:sldId id="422" r:id="rId58"/>
    <p:sldId id="423" r:id="rId59"/>
    <p:sldId id="424" r:id="rId60"/>
    <p:sldId id="425" r:id="rId61"/>
    <p:sldId id="427" r:id="rId62"/>
    <p:sldId id="429" r:id="rId63"/>
    <p:sldId id="435" r:id="rId64"/>
    <p:sldId id="436" r:id="rId65"/>
    <p:sldId id="437" r:id="rId66"/>
    <p:sldId id="438" r:id="rId67"/>
    <p:sldId id="439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re" id="{0874B0B9-30DB-4504-AAEA-373ABF2A8B60}">
          <p14:sldIdLst>
            <p14:sldId id="256"/>
            <p14:sldId id="259"/>
            <p14:sldId id="367"/>
            <p14:sldId id="368"/>
            <p14:sldId id="369"/>
            <p14:sldId id="371"/>
            <p14:sldId id="372"/>
            <p14:sldId id="375"/>
            <p14:sldId id="376"/>
            <p14:sldId id="377"/>
            <p14:sldId id="374"/>
            <p14:sldId id="411"/>
            <p14:sldId id="412"/>
            <p14:sldId id="378"/>
            <p14:sldId id="379"/>
            <p14:sldId id="413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421"/>
            <p14:sldId id="388"/>
            <p14:sldId id="414"/>
            <p14:sldId id="389"/>
            <p14:sldId id="430"/>
            <p14:sldId id="415"/>
            <p14:sldId id="431"/>
            <p14:sldId id="390"/>
            <p14:sldId id="391"/>
            <p14:sldId id="392"/>
            <p14:sldId id="393"/>
            <p14:sldId id="394"/>
            <p14:sldId id="416"/>
            <p14:sldId id="417"/>
            <p14:sldId id="418"/>
            <p14:sldId id="419"/>
            <p14:sldId id="395"/>
            <p14:sldId id="397"/>
            <p14:sldId id="398"/>
            <p14:sldId id="399"/>
            <p14:sldId id="400"/>
            <p14:sldId id="403"/>
            <p14:sldId id="401"/>
            <p14:sldId id="420"/>
            <p14:sldId id="404"/>
            <p14:sldId id="433"/>
            <p14:sldId id="405"/>
            <p14:sldId id="432"/>
            <p14:sldId id="434"/>
            <p14:sldId id="422"/>
            <p14:sldId id="423"/>
            <p14:sldId id="424"/>
            <p14:sldId id="425"/>
            <p14:sldId id="427"/>
            <p14:sldId id="429"/>
            <p14:sldId id="435"/>
            <p14:sldId id="436"/>
            <p14:sldId id="437"/>
            <p14:sldId id="438"/>
            <p14:sldId id="43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lletier Maxime" initials="PM" lastIdx="1" clrIdx="0">
    <p:extLst>
      <p:ext uri="{19B8F6BF-5375-455C-9EA6-DF929625EA0E}">
        <p15:presenceInfo xmlns:p15="http://schemas.microsoft.com/office/powerpoint/2012/main" userId="Pelletier Maxi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77BF"/>
    <a:srgbClr val="FA4098"/>
    <a:srgbClr val="9073D1"/>
    <a:srgbClr val="7385D1"/>
    <a:srgbClr val="739CD1"/>
    <a:srgbClr val="73B3D1"/>
    <a:srgbClr val="FFFFFF"/>
    <a:srgbClr val="000000"/>
    <a:srgbClr val="BF779D"/>
    <a:srgbClr val="797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73" autoAdjust="0"/>
    <p:restoredTop sz="96727" autoAdjust="0"/>
  </p:normalViewPr>
  <p:slideViewPr>
    <p:cSldViewPr snapToGrid="0">
      <p:cViewPr varScale="1">
        <p:scale>
          <a:sx n="130" d="100"/>
          <a:sy n="130" d="100"/>
        </p:scale>
        <p:origin x="396" y="126"/>
      </p:cViewPr>
      <p:guideLst/>
    </p:cSldViewPr>
  </p:slideViewPr>
  <p:outlineViewPr>
    <p:cViewPr>
      <p:scale>
        <a:sx n="33" d="100"/>
        <a:sy n="33" d="100"/>
      </p:scale>
      <p:origin x="0" y="-515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4042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27A19-1FB3-4187-B342-4A3D8909E89D}" type="datetimeFigureOut">
              <a:rPr lang="fr-CA" smtClean="0"/>
              <a:t>2023-03-25</a:t>
            </a:fld>
            <a:endParaRPr lang="fr-CA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3923B-C55C-432A-91C7-8D0033992E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69989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3923B-C55C-432A-91C7-8D0033992EC9}" type="slidenum">
              <a:rPr lang="fr-CA" smtClean="0"/>
              <a:t>2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01085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3923B-C55C-432A-91C7-8D0033992EC9}" type="slidenum">
              <a:rPr lang="fr-CA" smtClean="0"/>
              <a:t>9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22050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6E42FB-D061-48BA-903E-AFF7EF71A837}"/>
              </a:ext>
            </a:extLst>
          </p:cNvPr>
          <p:cNvSpPr/>
          <p:nvPr userDrawn="1"/>
        </p:nvSpPr>
        <p:spPr>
          <a:xfrm>
            <a:off x="0" y="2301139"/>
            <a:ext cx="12192000" cy="1208824"/>
          </a:xfrm>
          <a:prstGeom prst="rect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3DEB06-7C55-4A88-98CA-A7C7CC955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01139"/>
            <a:ext cx="12192000" cy="1208824"/>
          </a:xfrm>
          <a:noFill/>
        </p:spPr>
        <p:txBody>
          <a:bodyPr anchor="b">
            <a:normAutofit/>
          </a:bodyPr>
          <a:lstStyle>
            <a:lvl1pPr algn="ctr">
              <a:defRPr sz="6000" b="1">
                <a:solidFill>
                  <a:schemeClr val="bg1"/>
                </a:solidFill>
                <a:latin typeface="+mj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E8436A-24DF-47BF-A4ED-DF71FDEF0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3602038"/>
            <a:ext cx="12192000" cy="431011"/>
          </a:xfrm>
          <a:solidFill>
            <a:srgbClr val="73B3D1"/>
          </a:solidFill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E2DB9B7-CCEC-4820-965B-F911976D9690}"/>
              </a:ext>
            </a:extLst>
          </p:cNvPr>
          <p:cNvSpPr txBox="1"/>
          <p:nvPr userDrawn="1"/>
        </p:nvSpPr>
        <p:spPr>
          <a:xfrm>
            <a:off x="4610097" y="4119689"/>
            <a:ext cx="3147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solidFill>
                  <a:srgbClr val="73B3D1"/>
                </a:solidFill>
              </a:rPr>
              <a:t>Prog. Web orientée services Hiver 2022</a:t>
            </a:r>
          </a:p>
        </p:txBody>
      </p:sp>
    </p:spTree>
    <p:extLst>
      <p:ext uri="{BB962C8B-B14F-4D97-AF65-F5344CB8AC3E}">
        <p14:creationId xmlns:p14="http://schemas.microsoft.com/office/powerpoint/2010/main" val="3880024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67BF9C4-08FF-48BA-ACF1-CA268AE923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4745"/>
            <a:ext cx="12192000" cy="95250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887879-74C7-44B8-9713-1E7ED19E4F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B3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B3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B3D1"/>
                </a:solidFill>
              </a:defRPr>
            </a:lvl3pPr>
            <a:lvl4pPr>
              <a:defRPr>
                <a:solidFill>
                  <a:srgbClr val="73B3D1"/>
                </a:solidFill>
              </a:defRPr>
            </a:lvl4pPr>
            <a:lvl5pPr>
              <a:defRPr>
                <a:solidFill>
                  <a:srgbClr val="73B3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8717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831C0DA-CDEB-46FB-8048-815015FFBA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50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1BF5F89A-8ACE-4A83-8A33-69645F7DCE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9C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9C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9CD1"/>
                </a:solidFill>
              </a:defRPr>
            </a:lvl3pPr>
            <a:lvl4pPr>
              <a:defRPr>
                <a:solidFill>
                  <a:srgbClr val="739CD1"/>
                </a:solidFill>
              </a:defRPr>
            </a:lvl4pPr>
            <a:lvl5pPr>
              <a:defRPr>
                <a:solidFill>
                  <a:srgbClr val="739C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90445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C7367DB-54B0-4E4B-9E49-482FCD217C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550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148ABC2-9844-4986-9697-EF54318824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85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85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85D1"/>
                </a:solidFill>
              </a:defRPr>
            </a:lvl3pPr>
            <a:lvl4pPr>
              <a:defRPr>
                <a:solidFill>
                  <a:srgbClr val="7385D1"/>
                </a:solidFill>
              </a:defRPr>
            </a:lvl4pPr>
            <a:lvl5pPr>
              <a:defRPr>
                <a:solidFill>
                  <a:srgbClr val="7385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801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732488C-42DD-45B2-BC5F-796AED45A6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55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2922F56-F440-42E3-AA30-4D16C008B97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9073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9073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9073D1"/>
                </a:solidFill>
              </a:defRPr>
            </a:lvl3pPr>
            <a:lvl4pPr>
              <a:defRPr>
                <a:solidFill>
                  <a:srgbClr val="9073D1"/>
                </a:solidFill>
              </a:defRPr>
            </a:lvl4pPr>
            <a:lvl5pPr>
              <a:defRPr>
                <a:solidFill>
                  <a:srgbClr val="9073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3400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5806CBB-B0BC-460C-8CB1-5648902E3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63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12B729B-B9CC-4AB0-8B71-146BCB4598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B177BF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B177BF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B177BF"/>
                </a:solidFill>
              </a:defRPr>
            </a:lvl3pPr>
            <a:lvl4pPr>
              <a:defRPr>
                <a:solidFill>
                  <a:srgbClr val="B177BF"/>
                </a:solidFill>
              </a:defRPr>
            </a:lvl4pPr>
            <a:lvl5pPr>
              <a:defRPr>
                <a:solidFill>
                  <a:srgbClr val="B177BF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5239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1F50723-364E-4E6E-BF7D-4DBDB67451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355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3970E7C-C550-44E4-B9CD-AB1516EE27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BF779D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BF779D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BF779D"/>
                </a:solidFill>
              </a:defRPr>
            </a:lvl3pPr>
            <a:lvl4pPr>
              <a:defRPr>
                <a:solidFill>
                  <a:srgbClr val="BF779D"/>
                </a:solidFill>
              </a:defRPr>
            </a:lvl4pPr>
            <a:lvl5pPr>
              <a:defRPr>
                <a:solidFill>
                  <a:srgbClr val="BF779D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9869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06D8F19-2F8F-4068-852D-9F283AA4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20C911-4971-431E-9C8F-E9DEAC1A9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1EA3A6-5F28-4AC1-8DF1-3C5689D03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36C02-C10D-4F70-ADA5-0F3523AD6F2E}" type="datetimeFigureOut">
              <a:rPr lang="fr-CA" smtClean="0"/>
              <a:t>2023-03-25</a:t>
            </a:fld>
            <a:endParaRPr lang="fr-C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2F1293-9D7D-422C-8191-3FEAB1028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A5EFF0-A580-491E-A7BD-3EF42D054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BE6A3-4AEF-4734-8AB8-E4DE745DFB5E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9400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bin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47A1CE-E74F-4ED4-BD88-F5E5E811F2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noProof="0" dirty="0"/>
              <a:t>Semaine </a:t>
            </a:r>
            <a:r>
              <a:rPr lang="fr-CA" dirty="0"/>
              <a:t>9</a:t>
            </a:r>
            <a:endParaRPr lang="fr-CA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6FD0B83-54B8-4E49-8084-D8400451C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431011"/>
          </a:xfrm>
        </p:spPr>
        <p:txBody>
          <a:bodyPr>
            <a:normAutofit/>
          </a:bodyPr>
          <a:lstStyle/>
          <a:p>
            <a:r>
              <a:rPr lang="fr-CA" sz="2000" noProof="0" dirty="0"/>
              <a:t>Gestion des utilisateurs</a:t>
            </a:r>
            <a:endParaRPr lang="fr-CA" sz="2000" i="1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3DCC185-253A-44B9-B769-D22A5C10E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683" y="4511040"/>
            <a:ext cx="1216634" cy="121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2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08B279E4-EA2F-79B0-D128-B9413465B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255" y="3164641"/>
            <a:ext cx="8328257" cy="1010291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93A14BC-D131-451F-8999-4D290A67D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32" y="1112735"/>
            <a:ext cx="11118135" cy="5026393"/>
          </a:xfrm>
        </p:spPr>
        <p:txBody>
          <a:bodyPr/>
          <a:lstStyle/>
          <a:p>
            <a:r>
              <a:rPr lang="fr-CA" dirty="0"/>
              <a:t> Lazy </a:t>
            </a:r>
            <a:r>
              <a:rPr lang="fr-CA" dirty="0" err="1"/>
              <a:t>Loading</a:t>
            </a:r>
            <a:r>
              <a:rPr lang="fr-CA" dirty="0"/>
              <a:t> </a:t>
            </a:r>
            <a:r>
              <a:rPr lang="en-CA" dirty="0"/>
              <a:t>🛌😴</a:t>
            </a:r>
            <a:endParaRPr lang="fr-CA" dirty="0"/>
          </a:p>
          <a:p>
            <a:pPr lvl="1"/>
            <a:r>
              <a:rPr lang="fr-CA" dirty="0"/>
              <a:t> Évite de charger les tables de la BD en relation avec celle chargée. </a:t>
            </a:r>
            <a:r>
              <a:rPr lang="fr-CA" sz="1400" dirty="0"/>
              <a:t>(Plus expliqué en </a:t>
            </a:r>
            <a:r>
              <a:rPr lang="fr-CA" sz="1400" dirty="0">
                <a:solidFill>
                  <a:srgbClr val="FA4098"/>
                </a:solidFill>
              </a:rPr>
              <a:t>4D5</a:t>
            </a:r>
            <a:r>
              <a:rPr lang="fr-CA" sz="1400" dirty="0"/>
              <a:t>)</a:t>
            </a:r>
          </a:p>
          <a:p>
            <a:pPr lvl="1"/>
            <a:r>
              <a:rPr lang="fr-CA" dirty="0"/>
              <a:t> Avec le packages </a:t>
            </a:r>
            <a:r>
              <a:rPr lang="fr-CA" dirty="0" err="1">
                <a:solidFill>
                  <a:srgbClr val="FA4098"/>
                </a:solidFill>
              </a:rPr>
              <a:t>Proxies</a:t>
            </a:r>
            <a:r>
              <a:rPr lang="fr-CA" dirty="0"/>
              <a:t>, on peut charger les données des autres tables sur demande, cela dit.</a:t>
            </a:r>
          </a:p>
          <a:p>
            <a:pPr lvl="1"/>
            <a:r>
              <a:rPr lang="fr-CA" dirty="0"/>
              <a:t> Nécessite une instruction supplémentaire dans </a:t>
            </a:r>
            <a:r>
              <a:rPr lang="fr-CA" dirty="0" err="1">
                <a:solidFill>
                  <a:srgbClr val="FA4098"/>
                </a:solidFill>
              </a:rPr>
              <a:t>Program.cs</a:t>
            </a:r>
            <a:r>
              <a:rPr lang="fr-CA" dirty="0">
                <a:solidFill>
                  <a:srgbClr val="FA4098"/>
                </a:solidFill>
              </a:rPr>
              <a:t> </a:t>
            </a:r>
            <a:r>
              <a:rPr lang="fr-CA" dirty="0"/>
              <a:t>: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r>
              <a:rPr lang="fr-CA" dirty="0"/>
              <a:t> Il faut également mettre « </a:t>
            </a:r>
            <a:r>
              <a:rPr lang="fr-CA" dirty="0">
                <a:solidFill>
                  <a:srgbClr val="FA4098"/>
                </a:solidFill>
              </a:rPr>
              <a:t>virtual</a:t>
            </a:r>
            <a:r>
              <a:rPr lang="fr-CA" dirty="0"/>
              <a:t> » devant toutes nos relations dans nos Models.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0D32DBE-B960-434A-A99C-DB3FEA3A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981E7E-3595-42B5-9A22-4B96D055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734" y="966634"/>
            <a:ext cx="5422680" cy="580268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3C7E6808-D3B7-4A75-8B99-75697104A2CB}"/>
              </a:ext>
            </a:extLst>
          </p:cNvPr>
          <p:cNvCxnSpPr>
            <a:cxnSpLocks/>
          </p:cNvCxnSpPr>
          <p:nvPr/>
        </p:nvCxnSpPr>
        <p:spPr>
          <a:xfrm flipH="1">
            <a:off x="5201262" y="3847406"/>
            <a:ext cx="738144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6D0F6CD3-67BF-4BE8-ACFA-8657EF7A7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8" y="4705577"/>
            <a:ext cx="3523055" cy="1986908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A62524B-99D8-4DC2-B302-8042862A0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456" y="4704899"/>
            <a:ext cx="4287856" cy="1986908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3252936-960A-72E2-C24C-FB06F989D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6011" y="4704899"/>
            <a:ext cx="3530847" cy="1986908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</p:spTree>
    <p:extLst>
      <p:ext uri="{BB962C8B-B14F-4D97-AF65-F5344CB8AC3E}">
        <p14:creationId xmlns:p14="http://schemas.microsoft.com/office/powerpoint/2010/main" val="3747306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93A14BC-D131-451F-8999-4D290A67D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Rappel : migrations </a:t>
            </a:r>
            <a:r>
              <a:rPr lang="en-CA" dirty="0"/>
              <a:t>🐦</a:t>
            </a:r>
            <a:endParaRPr lang="fr-CA" dirty="0"/>
          </a:p>
          <a:p>
            <a:pPr lvl="1"/>
            <a:r>
              <a:rPr lang="fr-CA" dirty="0"/>
              <a:t> Installer les outils dotnet Entity Framework (À la maison seulement </a:t>
            </a:r>
            <a:r>
              <a:rPr lang="en-CA" dirty="0"/>
              <a:t>🏠</a:t>
            </a:r>
            <a:r>
              <a:rPr lang="fr-CA" dirty="0"/>
              <a:t>)</a:t>
            </a:r>
          </a:p>
          <a:p>
            <a:pPr lvl="2"/>
            <a:r>
              <a:rPr lang="fr-CA" dirty="0"/>
              <a:t> </a:t>
            </a:r>
            <a:r>
              <a:rPr lang="fr-CA" b="1" dirty="0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dotnet tool install –global dotnet-ef</a:t>
            </a:r>
          </a:p>
          <a:p>
            <a:pPr lvl="1"/>
            <a:r>
              <a:rPr lang="fr-CA" dirty="0"/>
              <a:t> Ajouter une migration</a:t>
            </a:r>
          </a:p>
          <a:p>
            <a:pPr lvl="2"/>
            <a:r>
              <a:rPr lang="fr-CA" dirty="0"/>
              <a:t> </a:t>
            </a:r>
            <a:r>
              <a:rPr lang="fr-CA" b="1" dirty="0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dotnet ef migrations add NomMigration</a:t>
            </a:r>
          </a:p>
          <a:p>
            <a:pPr lvl="1"/>
            <a:r>
              <a:rPr lang="fr-CA" dirty="0"/>
              <a:t> Supprimer une migration (Cette commande retire la dernière migration)</a:t>
            </a:r>
          </a:p>
          <a:p>
            <a:pPr lvl="2"/>
            <a:r>
              <a:rPr lang="fr-CA" dirty="0"/>
              <a:t> </a:t>
            </a:r>
            <a:r>
              <a:rPr lang="fr-CA" b="1" dirty="0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dotnet ef migrations remove</a:t>
            </a:r>
          </a:p>
          <a:p>
            <a:pPr lvl="1"/>
            <a:r>
              <a:rPr lang="fr-CA" dirty="0"/>
              <a:t> Supprimer toutes les migrations</a:t>
            </a:r>
          </a:p>
          <a:p>
            <a:pPr lvl="2"/>
            <a:r>
              <a:rPr lang="fr-CA" dirty="0"/>
              <a:t> Il faut supprimer le dossier « </a:t>
            </a:r>
            <a:r>
              <a:rPr lang="fr-CA" b="1" dirty="0">
                <a:solidFill>
                  <a:srgbClr val="FA4098"/>
                </a:solidFill>
              </a:rPr>
              <a:t>Migrations</a:t>
            </a:r>
            <a:r>
              <a:rPr lang="fr-CA" dirty="0"/>
              <a:t> » dans le répertoire du projet.</a:t>
            </a:r>
          </a:p>
          <a:p>
            <a:pPr lvl="1"/>
            <a:r>
              <a:rPr lang="fr-CA" dirty="0"/>
              <a:t> Mettre à jour la base de données</a:t>
            </a:r>
          </a:p>
          <a:p>
            <a:pPr lvl="2"/>
            <a:r>
              <a:rPr lang="fr-CA" dirty="0"/>
              <a:t> </a:t>
            </a:r>
            <a:r>
              <a:rPr lang="fr-CA" b="1" dirty="0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dotnet ef database update</a:t>
            </a:r>
          </a:p>
          <a:p>
            <a:pPr lvl="2"/>
            <a:r>
              <a:rPr lang="fr-CA" dirty="0"/>
              <a:t> À faire quand on crée des migrations ou qu’on change notre projet de machine.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0D32DBE-B960-434A-A99C-DB3FEA3A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2484012-C459-4D0D-9C3A-C004A8783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163" y="3785689"/>
            <a:ext cx="1084756" cy="126789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8408F8F-2BD6-4366-B620-2BA09DCB2226}"/>
              </a:ext>
            </a:extLst>
          </p:cNvPr>
          <p:cNvSpPr txBox="1"/>
          <p:nvPr/>
        </p:nvSpPr>
        <p:spPr>
          <a:xfrm>
            <a:off x="10789920" y="4736592"/>
            <a:ext cx="46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73B3D1"/>
                </a:solidFill>
              </a:rPr>
              <a:t>😥</a:t>
            </a:r>
            <a:endParaRPr lang="fr-CA" dirty="0">
              <a:solidFill>
                <a:srgbClr val="73B3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690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0F3C87-CA91-4833-9D73-DF59217A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9ED931-D00B-478D-8EBE-132700090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Identity</a:t>
            </a:r>
          </a:p>
          <a:p>
            <a:pPr lvl="1"/>
            <a:r>
              <a:rPr lang="fr-CA" dirty="0"/>
              <a:t> L’objectif de cette section sera de configurer « </a:t>
            </a:r>
            <a:r>
              <a:rPr lang="fr-CA" b="1" dirty="0">
                <a:solidFill>
                  <a:srgbClr val="FA4098"/>
                </a:solidFill>
              </a:rPr>
              <a:t>Identity</a:t>
            </a:r>
            <a:r>
              <a:rPr lang="fr-CA" dirty="0"/>
              <a:t> », qui est un outil simplifiant la </a:t>
            </a:r>
            <a:r>
              <a:rPr lang="fr-CA" b="1" dirty="0"/>
              <a:t>gestion des utilisateurs</a:t>
            </a:r>
            <a:r>
              <a:rPr lang="fr-CA" dirty="0"/>
              <a:t>.</a:t>
            </a:r>
          </a:p>
          <a:p>
            <a:pPr lvl="1"/>
            <a:r>
              <a:rPr lang="fr-CA" dirty="0"/>
              <a:t> Dans le contexte où on utilise également une application Angular, nous devrons également fournir un </a:t>
            </a:r>
            <a:r>
              <a:rPr lang="fr-CA" b="1" dirty="0">
                <a:solidFill>
                  <a:srgbClr val="FA4098"/>
                </a:solidFill>
              </a:rPr>
              <a:t>token</a:t>
            </a:r>
            <a:r>
              <a:rPr lang="fr-CA" dirty="0"/>
              <a:t> à </a:t>
            </a:r>
            <a:r>
              <a:rPr lang="fr-CA" b="1" dirty="0"/>
              <a:t>l’application cliente</a:t>
            </a:r>
            <a:r>
              <a:rPr lang="fr-CA" dirty="0"/>
              <a:t> pour assurer son </a:t>
            </a:r>
            <a:r>
              <a:rPr lang="fr-CA" b="1" dirty="0"/>
              <a:t>authentification</a:t>
            </a:r>
            <a:r>
              <a:rPr lang="fr-CA" dirty="0"/>
              <a:t> continue.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F46EDE-23EC-45BB-B1A2-F4242F2FCA8C}"/>
              </a:ext>
            </a:extLst>
          </p:cNvPr>
          <p:cNvSpPr txBox="1"/>
          <p:nvPr/>
        </p:nvSpPr>
        <p:spPr>
          <a:xfrm>
            <a:off x="4044696" y="3980688"/>
            <a:ext cx="4102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>
                <a:solidFill>
                  <a:srgbClr val="739CD1"/>
                </a:solidFill>
              </a:rPr>
              <a:t>👤📝</a:t>
            </a:r>
            <a:endParaRPr lang="fr-CA" sz="9600" dirty="0">
              <a:solidFill>
                <a:srgbClr val="739CD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E89B611-90EA-4490-803F-4F4EE789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3276600"/>
            <a:ext cx="228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02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1A82CA-1712-4827-8375-90B77C719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EECF7E-6CBF-4CBB-9C47-D23D17A8B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1"/>
            <a:ext cx="8574449" cy="5349599"/>
          </a:xfrm>
        </p:spPr>
        <p:txBody>
          <a:bodyPr>
            <a:normAutofit/>
          </a:bodyPr>
          <a:lstStyle/>
          <a:p>
            <a:r>
              <a:rPr lang="fr-CA" dirty="0"/>
              <a:t> Étapes préliminaires pour la configuration d’Identity</a:t>
            </a:r>
          </a:p>
          <a:p>
            <a:pPr marL="457200" lvl="1" indent="0">
              <a:buNone/>
            </a:pPr>
            <a:r>
              <a:rPr lang="fr-CA" sz="2000" dirty="0"/>
              <a:t>(On fait surtout tout ça pour avoir un début de </a:t>
            </a:r>
            <a:r>
              <a:rPr lang="fr-CA" sz="2000" dirty="0" err="1"/>
              <a:t>DbContext</a:t>
            </a:r>
            <a:r>
              <a:rPr lang="fr-CA" sz="2000" dirty="0"/>
              <a:t>)</a:t>
            </a:r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1</a:t>
            </a:r>
            <a:r>
              <a:rPr lang="fr-CA" sz="2000" dirty="0"/>
              <a:t> : Préparer un </a:t>
            </a:r>
            <a:r>
              <a:rPr lang="fr-CA" sz="2000" b="1" dirty="0"/>
              <a:t>Model</a:t>
            </a:r>
            <a:r>
              <a:rPr lang="fr-CA" sz="2000" dirty="0"/>
              <a:t> d’entité lié à l’application</a:t>
            </a:r>
          </a:p>
          <a:p>
            <a:pPr lvl="1"/>
            <a:endParaRPr lang="fr-CA" sz="2000" dirty="0"/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2</a:t>
            </a:r>
            <a:r>
              <a:rPr lang="fr-CA" sz="2000" dirty="0"/>
              <a:t> : Créer le </a:t>
            </a:r>
            <a:r>
              <a:rPr lang="fr-CA" sz="2000" b="1" dirty="0"/>
              <a:t>contrôleur</a:t>
            </a:r>
            <a:r>
              <a:rPr lang="fr-CA" sz="2000" dirty="0"/>
              <a:t> API Entity Framework auto-généré associé à ce </a:t>
            </a:r>
            <a:r>
              <a:rPr lang="fr-CA" sz="2000" b="1" dirty="0"/>
              <a:t>Model</a:t>
            </a:r>
            <a:r>
              <a:rPr lang="fr-CA" sz="2000" dirty="0"/>
              <a:t>. (Voir semaine 8)</a:t>
            </a:r>
          </a:p>
          <a:p>
            <a:pPr lvl="2"/>
            <a:r>
              <a:rPr lang="fr-CA" sz="1800" dirty="0"/>
              <a:t> Nous aurons besoin de ses méthodes get, post, put, etc.</a:t>
            </a:r>
          </a:p>
          <a:p>
            <a:pPr lvl="2"/>
            <a:r>
              <a:rPr lang="fr-CA" sz="1800" dirty="0"/>
              <a:t> La création de ce contrôleur permet d’installer automatiquement certaines </a:t>
            </a:r>
            <a:r>
              <a:rPr lang="fr-CA" sz="1800" b="1" dirty="0"/>
              <a:t>dépendances</a:t>
            </a:r>
            <a:r>
              <a:rPr lang="fr-CA" sz="1800" dirty="0"/>
              <a:t> </a:t>
            </a:r>
            <a:r>
              <a:rPr lang="fr-CA" sz="1800" dirty="0">
                <a:solidFill>
                  <a:srgbClr val="FA4098"/>
                </a:solidFill>
              </a:rPr>
              <a:t>Entity Framework </a:t>
            </a:r>
            <a:r>
              <a:rPr lang="fr-CA" sz="1800" dirty="0"/>
              <a:t>nécessaires et de créer un </a:t>
            </a:r>
            <a:r>
              <a:rPr lang="fr-CA" sz="1800" dirty="0" err="1"/>
              <a:t>DbContext</a:t>
            </a:r>
            <a:r>
              <a:rPr lang="fr-CA" sz="1800" dirty="0"/>
              <a:t>.</a:t>
            </a:r>
          </a:p>
          <a:p>
            <a:pPr lvl="2"/>
            <a:endParaRPr lang="fr-CA" sz="1800" dirty="0"/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3</a:t>
            </a:r>
            <a:r>
              <a:rPr lang="fr-CA" sz="2000" dirty="0"/>
              <a:t> : Supprimer le dossier « migrations » s’il y en avait un. S’il y avait une base de données, la supprimer également pour éviter d’éventuelles erreurs.</a:t>
            </a:r>
          </a:p>
          <a:p>
            <a:pPr lvl="2"/>
            <a:r>
              <a:rPr lang="fr-CA" sz="1800" dirty="0"/>
              <a:t> La base de données est généralement localisée dans C:/Users/utilisateur et est représenté par un ou deux fichiers comme celui ci-dessous.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B3912-344A-4DE5-A741-8F71458BE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092" y="6347748"/>
            <a:ext cx="7259063" cy="30484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54C07C9-F4B9-E918-C98B-4DC4C993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232" y="865271"/>
            <a:ext cx="3021204" cy="214637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BD2D12C-81FB-8835-E0A4-BBC7AF616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2727" y="3115341"/>
            <a:ext cx="1886213" cy="47631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D1CA029-8056-0962-3758-AAD3F9B56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120" y="3695350"/>
            <a:ext cx="2505425" cy="46679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B3E405A-E1EA-5C0A-9895-D2AE502E0FBF}"/>
              </a:ext>
            </a:extLst>
          </p:cNvPr>
          <p:cNvSpPr txBox="1"/>
          <p:nvPr/>
        </p:nvSpPr>
        <p:spPr>
          <a:xfrm>
            <a:off x="9292119" y="4209480"/>
            <a:ext cx="283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rgbClr val="739CD1"/>
                </a:solidFill>
              </a:rPr>
              <a:t>Exemple de Model pour un commentaire rédigé par un utilisateur.</a:t>
            </a:r>
          </a:p>
        </p:txBody>
      </p:sp>
    </p:spTree>
    <p:extLst>
      <p:ext uri="{BB962C8B-B14F-4D97-AF65-F5344CB8AC3E}">
        <p14:creationId xmlns:p14="http://schemas.microsoft.com/office/powerpoint/2010/main" val="3395697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7678337" cy="5026393"/>
          </a:xfrm>
        </p:spPr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</a:t>
            </a:r>
            <a:r>
              <a:rPr lang="fr-CA" dirty="0"/>
              <a:t> : Installation de 3 packages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2"/>
            <a:r>
              <a:rPr lang="fr-CA" dirty="0"/>
              <a:t> Assurez-vous de toujours prendre les </a:t>
            </a:r>
            <a:r>
              <a:rPr lang="fr-CA" dirty="0">
                <a:solidFill>
                  <a:srgbClr val="FA4098"/>
                </a:solidFill>
              </a:rPr>
              <a:t>version 6.0.x</a:t>
            </a:r>
            <a:r>
              <a:rPr lang="fr-CA" dirty="0"/>
              <a:t> ! </a:t>
            </a:r>
            <a:r>
              <a:rPr lang="en-CA" dirty="0"/>
              <a:t>😠</a:t>
            </a:r>
            <a:endParaRPr lang="fr-CA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1C65945-A4A6-4B85-93C4-9D5D97648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824" y="2119613"/>
            <a:ext cx="3079433" cy="1527147"/>
          </a:xfrm>
          <a:prstGeom prst="rect">
            <a:avLst/>
          </a:prstGeom>
          <a:ln w="38100">
            <a:solidFill>
              <a:srgbClr val="739C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CB1CFA7-EBF5-4559-91F2-64E3D329B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04" y="1118713"/>
            <a:ext cx="5490882" cy="252804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98BADD80-BC58-4D49-BE92-0977C4737A03}"/>
              </a:ext>
            </a:extLst>
          </p:cNvPr>
          <p:cNvCxnSpPr/>
          <p:nvPr/>
        </p:nvCxnSpPr>
        <p:spPr>
          <a:xfrm flipH="1">
            <a:off x="9072721" y="2084032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ECA72EB-301F-4493-A88F-7AF54FE2F020}"/>
              </a:ext>
            </a:extLst>
          </p:cNvPr>
          <p:cNvCxnSpPr/>
          <p:nvPr/>
        </p:nvCxnSpPr>
        <p:spPr>
          <a:xfrm flipH="1">
            <a:off x="10187443" y="2516848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9A0A387-A2E4-467A-BBAD-C47A8CA9DE49}"/>
              </a:ext>
            </a:extLst>
          </p:cNvPr>
          <p:cNvCxnSpPr/>
          <p:nvPr/>
        </p:nvCxnSpPr>
        <p:spPr>
          <a:xfrm flipH="1">
            <a:off x="9120643" y="2967952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1494E64A-D821-7428-D33D-F4C4B73F2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530" y="3851872"/>
            <a:ext cx="4098910" cy="93734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C8E5DF8A-CBC4-E174-CDED-97D1C6385117}"/>
              </a:ext>
            </a:extLst>
          </p:cNvPr>
          <p:cNvCxnSpPr/>
          <p:nvPr/>
        </p:nvCxnSpPr>
        <p:spPr>
          <a:xfrm flipH="1">
            <a:off x="8780916" y="4352097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ccolade fermante 19">
            <a:extLst>
              <a:ext uri="{FF2B5EF4-FFF2-40B4-BE49-F238E27FC236}">
                <a16:creationId xmlns:a16="http://schemas.microsoft.com/office/drawing/2014/main" id="{E6E5214E-AEFD-9BB8-8861-17EF9292B448}"/>
              </a:ext>
            </a:extLst>
          </p:cNvPr>
          <p:cNvSpPr/>
          <p:nvPr/>
        </p:nvSpPr>
        <p:spPr>
          <a:xfrm>
            <a:off x="6519305" y="4597577"/>
            <a:ext cx="233834" cy="2095792"/>
          </a:xfrm>
          <a:prstGeom prst="rightBrace">
            <a:avLst>
              <a:gd name="adj1" fmla="val 22093"/>
              <a:gd name="adj2" fmla="val 50000"/>
            </a:avLst>
          </a:prstGeom>
          <a:ln w="28575">
            <a:solidFill>
              <a:srgbClr val="739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3470E45-D4B8-B450-B1BA-2A9E309C0607}"/>
              </a:ext>
            </a:extLst>
          </p:cNvPr>
          <p:cNvSpPr txBox="1"/>
          <p:nvPr/>
        </p:nvSpPr>
        <p:spPr>
          <a:xfrm>
            <a:off x="6783326" y="5322306"/>
            <a:ext cx="3875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Vous devriez donc avoir tout ça. Ça commence à faire un gros paquet </a:t>
            </a:r>
            <a:r>
              <a:rPr lang="en-CA" dirty="0">
                <a:solidFill>
                  <a:srgbClr val="739CD1"/>
                </a:solidFill>
              </a:rPr>
              <a:t>😳</a:t>
            </a:r>
            <a:endParaRPr lang="fr-CA" dirty="0">
              <a:solidFill>
                <a:srgbClr val="739CD1"/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341F3981-9288-C3E7-DB39-D5E8CB605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960" y="4597576"/>
            <a:ext cx="4887007" cy="209579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2697454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Création d’une classe qui représente les utilisateurs</a:t>
            </a:r>
          </a:p>
          <a:p>
            <a:pPr lvl="2"/>
            <a:r>
              <a:rPr lang="fr-CA" dirty="0"/>
              <a:t> Elle n’a pas forcément à être nommée « </a:t>
            </a:r>
            <a:r>
              <a:rPr lang="fr-CA" b="1" dirty="0"/>
              <a:t>User</a:t>
            </a:r>
            <a:r>
              <a:rPr lang="fr-CA" dirty="0"/>
              <a:t> », mais elle doit absolument </a:t>
            </a:r>
            <a:r>
              <a:rPr lang="fr-CA" i="1" dirty="0"/>
              <a:t>hériter</a:t>
            </a:r>
            <a:r>
              <a:rPr lang="fr-CA" dirty="0"/>
              <a:t> de </a:t>
            </a:r>
            <a:r>
              <a:rPr lang="fr-CA" dirty="0">
                <a:solidFill>
                  <a:srgbClr val="FA4098"/>
                </a:solidFill>
              </a:rPr>
              <a:t>IdentityUser</a:t>
            </a:r>
            <a:r>
              <a:rPr lang="fr-CA" dirty="0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2114D6-4768-4B36-853E-B19BE79E7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473" y="2765207"/>
            <a:ext cx="6667053" cy="120540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296B655-B27C-4CAC-BC8F-B8B2E3FCA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358" y="4105607"/>
            <a:ext cx="3247281" cy="75631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E4F4B9A-5E32-4AFB-B67A-0CBF20AD7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325" y="4996915"/>
            <a:ext cx="5359049" cy="109736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349546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9E29F3-4D2F-46EC-84A1-75E78C6B4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Identity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4E87E7-7FC7-4DD4-960B-5368C86B6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Création d’une classe qui représentant les utilisateurs (C’est un </a:t>
            </a:r>
            <a:r>
              <a:rPr lang="fr-CA" b="1" dirty="0"/>
              <a:t>Model</a:t>
            </a:r>
            <a:r>
              <a:rPr lang="fr-CA" dirty="0"/>
              <a:t>)</a:t>
            </a:r>
          </a:p>
          <a:p>
            <a:pPr lvl="2"/>
            <a:r>
              <a:rPr lang="fr-CA" dirty="0"/>
              <a:t> </a:t>
            </a:r>
            <a:r>
              <a:rPr lang="fr-CA" b="1" u="sng" dirty="0">
                <a:solidFill>
                  <a:srgbClr val="FA4098"/>
                </a:solidFill>
              </a:rPr>
              <a:t>Attention</a:t>
            </a:r>
            <a:r>
              <a:rPr lang="fr-CA" dirty="0"/>
              <a:t> : Nous </a:t>
            </a:r>
            <a:r>
              <a:rPr lang="fr-CA" b="1" dirty="0"/>
              <a:t>n</a:t>
            </a:r>
            <a:r>
              <a:rPr lang="fr-CA" dirty="0"/>
              <a:t>’avons </a:t>
            </a:r>
            <a:r>
              <a:rPr lang="fr-CA" b="1" dirty="0"/>
              <a:t>pas</a:t>
            </a:r>
            <a:r>
              <a:rPr lang="fr-CA" dirty="0"/>
              <a:t> vraiment besoin de créer nous-mêmes des propriétés comme </a:t>
            </a:r>
            <a:r>
              <a:rPr lang="fr-CA" dirty="0">
                <a:solidFill>
                  <a:srgbClr val="FA4098"/>
                </a:solidFill>
              </a:rPr>
              <a:t>Username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FirstName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LastName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Email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Phone</a:t>
            </a:r>
            <a:r>
              <a:rPr lang="fr-CA" dirty="0"/>
              <a:t>, etc. car notre classe hérite de </a:t>
            </a:r>
            <a:r>
              <a:rPr lang="fr-CA" dirty="0">
                <a:solidFill>
                  <a:srgbClr val="FA4098"/>
                </a:solidFill>
              </a:rPr>
              <a:t>IdentityUser</a:t>
            </a:r>
            <a:r>
              <a:rPr lang="fr-CA" dirty="0"/>
              <a:t>, qui elle hérite de la classe </a:t>
            </a:r>
            <a:r>
              <a:rPr lang="fr-CA" dirty="0">
                <a:solidFill>
                  <a:srgbClr val="FA4098"/>
                </a:solidFill>
              </a:rPr>
              <a:t>IdentityUser&lt;string&gt;</a:t>
            </a:r>
            <a:r>
              <a:rPr lang="fr-CA" dirty="0"/>
              <a:t> qui possède déjà de nombreuses propriétés.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3C5B2F-B0D7-4AC4-8C6A-050875F4A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499" y="3087443"/>
            <a:ext cx="4225530" cy="341272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E34DF02-7EA2-45C5-9FDB-F5D81EB0F6A9}"/>
              </a:ext>
            </a:extLst>
          </p:cNvPr>
          <p:cNvSpPr txBox="1"/>
          <p:nvPr/>
        </p:nvSpPr>
        <p:spPr>
          <a:xfrm>
            <a:off x="2095751" y="4190819"/>
            <a:ext cx="2511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Portion des propriétés </a:t>
            </a:r>
            <a:r>
              <a:rPr lang="fr-CA" b="1" dirty="0">
                <a:solidFill>
                  <a:srgbClr val="739CD1"/>
                </a:solidFill>
              </a:rPr>
              <a:t>héritées</a:t>
            </a:r>
            <a:r>
              <a:rPr lang="fr-CA" dirty="0">
                <a:solidFill>
                  <a:srgbClr val="739CD1"/>
                </a:solidFill>
              </a:rPr>
              <a:t> par notre classe d’utilisateur car elle hérite de </a:t>
            </a:r>
            <a:r>
              <a:rPr lang="fr-CA" dirty="0">
                <a:solidFill>
                  <a:srgbClr val="FA4098"/>
                </a:solidFill>
              </a:rPr>
              <a:t>IdentityUser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86212C75-9751-436B-8C0C-1E52CDEDDB74}"/>
              </a:ext>
            </a:extLst>
          </p:cNvPr>
          <p:cNvSpPr/>
          <p:nvPr/>
        </p:nvSpPr>
        <p:spPr>
          <a:xfrm>
            <a:off x="4718304" y="4425696"/>
            <a:ext cx="774192" cy="730576"/>
          </a:xfrm>
          <a:prstGeom prst="right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01350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808D30F-EC50-28A6-0202-593CCD79E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608" y="2977986"/>
            <a:ext cx="4012355" cy="3388863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2BAAAA7-52B4-E7F7-2B3E-BAFCAC588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199" y="3156501"/>
            <a:ext cx="5312843" cy="108410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Faire une association </a:t>
            </a:r>
            <a:r>
              <a:rPr lang="fr-CA" dirty="0">
                <a:solidFill>
                  <a:srgbClr val="FA4098"/>
                </a:solidFill>
              </a:rPr>
              <a:t>One to One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One to Many</a:t>
            </a:r>
            <a:r>
              <a:rPr lang="fr-CA" dirty="0"/>
              <a:t> ou </a:t>
            </a:r>
            <a:r>
              <a:rPr lang="fr-CA" dirty="0">
                <a:solidFill>
                  <a:srgbClr val="FA4098"/>
                </a:solidFill>
              </a:rPr>
              <a:t>Many to Many </a:t>
            </a:r>
            <a:r>
              <a:rPr lang="fr-CA" dirty="0"/>
              <a:t>entre notre classe d’utilisateur et le Model qu’on a préparé.</a:t>
            </a:r>
          </a:p>
          <a:p>
            <a:pPr lvl="2"/>
            <a:r>
              <a:rPr lang="fr-CA" dirty="0"/>
              <a:t> De mon côté, j’ai décidé qu’un utilisateur pouvait rédiger plusieurs commentaires et qu’un commentaire était rédigé par un seul utilisateur. (One-To-Many)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5F650F-61E2-455E-A038-538B7235A442}"/>
              </a:ext>
            </a:extLst>
          </p:cNvPr>
          <p:cNvSpPr/>
          <p:nvPr/>
        </p:nvSpPr>
        <p:spPr>
          <a:xfrm>
            <a:off x="1755648" y="3602645"/>
            <a:ext cx="4760976" cy="554736"/>
          </a:xfrm>
          <a:prstGeom prst="rect">
            <a:avLst/>
          </a:prstGeom>
          <a:noFill/>
          <a:ln w="1905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89B3EA-DBE6-4374-98E5-AD3F9249C9CD}"/>
              </a:ext>
            </a:extLst>
          </p:cNvPr>
          <p:cNvSpPr/>
          <p:nvPr/>
        </p:nvSpPr>
        <p:spPr>
          <a:xfrm>
            <a:off x="8150351" y="5666390"/>
            <a:ext cx="3488567" cy="352606"/>
          </a:xfrm>
          <a:prstGeom prst="rect">
            <a:avLst/>
          </a:prstGeom>
          <a:noFill/>
          <a:ln w="1905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6175D47-47D5-4B23-87E2-520A3E52621E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6516624" y="3880013"/>
            <a:ext cx="1633727" cy="1962680"/>
          </a:xfrm>
          <a:prstGeom prst="straightConnector1">
            <a:avLst/>
          </a:prstGeom>
          <a:ln w="57150">
            <a:solidFill>
              <a:srgbClr val="FA4098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520EF76C-4DB9-4444-9B10-C716A332EF60}"/>
              </a:ext>
            </a:extLst>
          </p:cNvPr>
          <p:cNvSpPr/>
          <p:nvPr/>
        </p:nvSpPr>
        <p:spPr>
          <a:xfrm>
            <a:off x="2735386" y="4802754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C2B46F6-9B80-4145-BAA9-EE759D9A6BE7}"/>
              </a:ext>
            </a:extLst>
          </p:cNvPr>
          <p:cNvSpPr/>
          <p:nvPr/>
        </p:nvSpPr>
        <p:spPr>
          <a:xfrm>
            <a:off x="4755890" y="4575037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118CA01-E090-4468-8E77-0813A2E36E54}"/>
              </a:ext>
            </a:extLst>
          </p:cNvPr>
          <p:cNvSpPr/>
          <p:nvPr/>
        </p:nvSpPr>
        <p:spPr>
          <a:xfrm>
            <a:off x="4755890" y="5108258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A1E884A-A8DF-401F-B4B3-D58487864729}"/>
              </a:ext>
            </a:extLst>
          </p:cNvPr>
          <p:cNvSpPr/>
          <p:nvPr/>
        </p:nvSpPr>
        <p:spPr>
          <a:xfrm>
            <a:off x="4755890" y="5641479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A9B661D-9147-446C-BF78-E8965654A69D}"/>
              </a:ext>
            </a:extLst>
          </p:cNvPr>
          <p:cNvSpPr/>
          <p:nvPr/>
        </p:nvSpPr>
        <p:spPr>
          <a:xfrm>
            <a:off x="4755890" y="6174700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AFA11DC-35AA-43B6-A234-DE31CB982EBB}"/>
              </a:ext>
            </a:extLst>
          </p:cNvPr>
          <p:cNvSpPr/>
          <p:nvPr/>
        </p:nvSpPr>
        <p:spPr>
          <a:xfrm>
            <a:off x="2735386" y="5849584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4B89826-4EC9-4711-960E-27D745257801}"/>
              </a:ext>
            </a:extLst>
          </p:cNvPr>
          <p:cNvCxnSpPr>
            <a:cxnSpLocks/>
            <a:stCxn id="13" idx="2"/>
            <a:endCxn id="12" idx="6"/>
          </p:cNvCxnSpPr>
          <p:nvPr/>
        </p:nvCxnSpPr>
        <p:spPr>
          <a:xfrm flipH="1">
            <a:off x="3466906" y="4783142"/>
            <a:ext cx="1288984" cy="227717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F471A729-ADC7-415D-BBAE-4E3131FD4364}"/>
              </a:ext>
            </a:extLst>
          </p:cNvPr>
          <p:cNvCxnSpPr>
            <a:cxnSpLocks/>
            <a:stCxn id="14" idx="2"/>
            <a:endCxn id="12" idx="6"/>
          </p:cNvCxnSpPr>
          <p:nvPr/>
        </p:nvCxnSpPr>
        <p:spPr>
          <a:xfrm flipH="1" flipV="1">
            <a:off x="3466906" y="5010859"/>
            <a:ext cx="1288984" cy="305504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B2323D01-9C1E-4150-AA9B-358024D64582}"/>
              </a:ext>
            </a:extLst>
          </p:cNvPr>
          <p:cNvCxnSpPr>
            <a:cxnSpLocks/>
          </p:cNvCxnSpPr>
          <p:nvPr/>
        </p:nvCxnSpPr>
        <p:spPr>
          <a:xfrm flipH="1" flipV="1">
            <a:off x="3466906" y="6047883"/>
            <a:ext cx="1288984" cy="325116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9EAA4C6-3416-4E20-93E5-89D660076CD7}"/>
              </a:ext>
            </a:extLst>
          </p:cNvPr>
          <p:cNvCxnSpPr>
            <a:cxnSpLocks/>
            <a:stCxn id="15" idx="2"/>
            <a:endCxn id="18" idx="6"/>
          </p:cNvCxnSpPr>
          <p:nvPr/>
        </p:nvCxnSpPr>
        <p:spPr>
          <a:xfrm flipH="1">
            <a:off x="3466906" y="5849584"/>
            <a:ext cx="1288984" cy="208105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12C310D6-E0E5-FF97-322B-EBDAD251B110}"/>
              </a:ext>
            </a:extLst>
          </p:cNvPr>
          <p:cNvSpPr txBox="1"/>
          <p:nvPr/>
        </p:nvSpPr>
        <p:spPr>
          <a:xfrm>
            <a:off x="2807626" y="4695744"/>
            <a:ext cx="528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👤</a:t>
            </a:r>
            <a:endParaRPr lang="fr-CA" sz="2800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8150C36-B07F-257E-0ABB-B06135EED00E}"/>
              </a:ext>
            </a:extLst>
          </p:cNvPr>
          <p:cNvSpPr txBox="1"/>
          <p:nvPr/>
        </p:nvSpPr>
        <p:spPr>
          <a:xfrm>
            <a:off x="2807626" y="5708424"/>
            <a:ext cx="528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👤</a:t>
            </a:r>
            <a:endParaRPr lang="fr-CA" sz="2800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EC1F23DE-E77C-BFF9-AF7A-66B02BF068B2}"/>
              </a:ext>
            </a:extLst>
          </p:cNvPr>
          <p:cNvSpPr txBox="1"/>
          <p:nvPr/>
        </p:nvSpPr>
        <p:spPr>
          <a:xfrm>
            <a:off x="4835617" y="4552309"/>
            <a:ext cx="62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💬</a:t>
            </a:r>
            <a:endParaRPr lang="fr-CA" sz="240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991ED72-508B-8A8A-09F1-9A423663713D}"/>
              </a:ext>
            </a:extLst>
          </p:cNvPr>
          <p:cNvSpPr txBox="1"/>
          <p:nvPr/>
        </p:nvSpPr>
        <p:spPr>
          <a:xfrm>
            <a:off x="4831000" y="5108258"/>
            <a:ext cx="62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💬</a:t>
            </a:r>
            <a:endParaRPr lang="fr-CA" sz="2400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F00A537-1437-28EE-6125-2AE07EDA7D76}"/>
              </a:ext>
            </a:extLst>
          </p:cNvPr>
          <p:cNvSpPr txBox="1"/>
          <p:nvPr/>
        </p:nvSpPr>
        <p:spPr>
          <a:xfrm>
            <a:off x="4823621" y="5611810"/>
            <a:ext cx="62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💬</a:t>
            </a:r>
            <a:endParaRPr lang="fr-CA" sz="2400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3CD1900-28DB-E33D-791C-5D2EBB053218}"/>
              </a:ext>
            </a:extLst>
          </p:cNvPr>
          <p:cNvSpPr txBox="1"/>
          <p:nvPr/>
        </p:nvSpPr>
        <p:spPr>
          <a:xfrm>
            <a:off x="4808697" y="6158500"/>
            <a:ext cx="62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💬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3970044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 </a:t>
            </a:r>
            <a:r>
              <a:rPr lang="en-CA" dirty="0"/>
              <a:t>🛌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Faire une association </a:t>
            </a:r>
            <a:r>
              <a:rPr lang="fr-CA" dirty="0">
                <a:solidFill>
                  <a:srgbClr val="FA4098"/>
                </a:solidFill>
              </a:rPr>
              <a:t>One to One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One to Many</a:t>
            </a:r>
            <a:r>
              <a:rPr lang="fr-CA" dirty="0"/>
              <a:t> ou </a:t>
            </a:r>
            <a:r>
              <a:rPr lang="fr-CA" dirty="0">
                <a:solidFill>
                  <a:srgbClr val="FA4098"/>
                </a:solidFill>
              </a:rPr>
              <a:t>Many to Many </a:t>
            </a:r>
            <a:r>
              <a:rPr lang="fr-CA" dirty="0"/>
              <a:t>entre notre classe d’utilisateur et le Model qu’on a préparé.</a:t>
            </a:r>
          </a:p>
          <a:p>
            <a:pPr lvl="2"/>
            <a:r>
              <a:rPr lang="fr-CA" dirty="0"/>
              <a:t> On souhaite configurer les </a:t>
            </a:r>
            <a:r>
              <a:rPr lang="fr-CA" dirty="0" err="1"/>
              <a:t>proxies</a:t>
            </a:r>
            <a:r>
              <a:rPr lang="fr-CA" dirty="0"/>
              <a:t> avec notre </a:t>
            </a:r>
            <a:r>
              <a:rPr lang="fr-CA" dirty="0" err="1"/>
              <a:t>DbContext</a:t>
            </a:r>
            <a:r>
              <a:rPr lang="fr-CA" dirty="0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06016F-B8A7-4D58-AFEB-90032FFB1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74" y="3102548"/>
            <a:ext cx="4944222" cy="117052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717AF1B-747A-44DF-AF99-94EC25C7C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606" y="2966345"/>
            <a:ext cx="2937953" cy="67798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419DCBB-E692-4592-A9A8-64F642507C7F}"/>
              </a:ext>
            </a:extLst>
          </p:cNvPr>
          <p:cNvSpPr txBox="1">
            <a:spLocks/>
          </p:cNvSpPr>
          <p:nvPr/>
        </p:nvSpPr>
        <p:spPr>
          <a:xfrm>
            <a:off x="6735236" y="3379270"/>
            <a:ext cx="5073733" cy="3094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28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¨"/>
              <a:defRPr sz="24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 On doit donc ...</a:t>
            </a:r>
          </a:p>
          <a:p>
            <a:pPr lvl="1"/>
            <a:r>
              <a:rPr lang="fr-CA" dirty="0"/>
              <a:t> Installer le </a:t>
            </a:r>
            <a:r>
              <a:rPr lang="fr-CA" dirty="0">
                <a:solidFill>
                  <a:srgbClr val="FA4098"/>
                </a:solidFill>
              </a:rPr>
              <a:t>package</a:t>
            </a:r>
            <a:r>
              <a:rPr lang="fr-CA" dirty="0"/>
              <a:t> nécessaire.</a:t>
            </a:r>
          </a:p>
          <a:p>
            <a:pPr lvl="1"/>
            <a:r>
              <a:rPr lang="fr-CA" dirty="0"/>
              <a:t> Configurer le </a:t>
            </a:r>
            <a:r>
              <a:rPr lang="fr-CA" dirty="0">
                <a:solidFill>
                  <a:srgbClr val="FA4098"/>
                </a:solidFill>
              </a:rPr>
              <a:t>Lazy Loading </a:t>
            </a:r>
            <a:r>
              <a:rPr lang="fr-CA" dirty="0"/>
              <a:t>dans </a:t>
            </a:r>
            <a:r>
              <a:rPr lang="fr-CA" dirty="0" err="1">
                <a:solidFill>
                  <a:srgbClr val="FA4098"/>
                </a:solidFill>
              </a:rPr>
              <a:t>Program.cs</a:t>
            </a:r>
            <a:endParaRPr lang="fr-CA" dirty="0">
              <a:solidFill>
                <a:srgbClr val="FA4098"/>
              </a:solidFill>
            </a:endParaRPr>
          </a:p>
          <a:p>
            <a:pPr lvl="1"/>
            <a:r>
              <a:rPr lang="fr-CA" dirty="0"/>
              <a:t> Ajouter « </a:t>
            </a:r>
            <a:r>
              <a:rPr lang="fr-CA" dirty="0">
                <a:solidFill>
                  <a:srgbClr val="FA4098"/>
                </a:solidFill>
              </a:rPr>
              <a:t>virtual</a:t>
            </a:r>
            <a:r>
              <a:rPr lang="fr-CA" dirty="0"/>
              <a:t> » devant les références de la relation concernée dans nos </a:t>
            </a:r>
            <a:r>
              <a:rPr lang="fr-CA" dirty="0">
                <a:solidFill>
                  <a:srgbClr val="FA4098"/>
                </a:solidFill>
              </a:rPr>
              <a:t>Models</a:t>
            </a:r>
            <a:r>
              <a:rPr lang="fr-CA" dirty="0"/>
              <a:t>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9618357-E3CA-7163-6613-35F33824A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74" y="5529395"/>
            <a:ext cx="6266754" cy="35606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954FDB6-E57A-A941-63A0-39D01BC34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74" y="6053722"/>
            <a:ext cx="5581386" cy="44722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F9313D0-8687-A5AD-0081-62FEB7C89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574" y="4556555"/>
            <a:ext cx="6632483" cy="80457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2063883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62764"/>
            <a:ext cx="11118135" cy="5026393"/>
          </a:xfrm>
        </p:spPr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</a:t>
            </a:r>
            <a:r>
              <a:rPr lang="fr-CA" dirty="0"/>
              <a:t> : Modifier l’héritage du </a:t>
            </a:r>
            <a:r>
              <a:rPr lang="fr-CA" dirty="0">
                <a:solidFill>
                  <a:srgbClr val="FA4098"/>
                </a:solidFill>
              </a:rPr>
              <a:t>DbContext</a:t>
            </a:r>
          </a:p>
          <a:p>
            <a:pPr lvl="2"/>
            <a:r>
              <a:rPr lang="fr-CA" dirty="0"/>
              <a:t> Cela permettra de stocker nos utilisateurs dans la base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30214DD-E6E0-4857-98A9-A2E18E1D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420" y="982477"/>
            <a:ext cx="3839111" cy="77163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530E88-9A1D-447D-90CC-6770B45C2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233" y="2417744"/>
            <a:ext cx="5439534" cy="57158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40A214C-9343-4432-B04A-222CED7AD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204" y="3571723"/>
            <a:ext cx="8173591" cy="103837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04E64D0-8588-4096-928F-8EEF1E81A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1" y="5245853"/>
            <a:ext cx="6861941" cy="846603"/>
          </a:xfrm>
          <a:prstGeom prst="rect">
            <a:avLst/>
          </a:prstGeom>
          <a:solidFill>
            <a:srgbClr val="739CD1"/>
          </a:solidFill>
          <a:ln w="28575">
            <a:solidFill>
              <a:srgbClr val="739CD1"/>
            </a:solidFill>
          </a:ln>
        </p:spPr>
      </p:pic>
      <p:sp>
        <p:nvSpPr>
          <p:cNvPr id="4" name="Flèche : bas 3">
            <a:extLst>
              <a:ext uri="{FF2B5EF4-FFF2-40B4-BE49-F238E27FC236}">
                <a16:creationId xmlns:a16="http://schemas.microsoft.com/office/drawing/2014/main" id="{D117C36F-A008-435A-8DAF-8289591A9532}"/>
              </a:ext>
            </a:extLst>
          </p:cNvPr>
          <p:cNvSpPr/>
          <p:nvPr/>
        </p:nvSpPr>
        <p:spPr>
          <a:xfrm>
            <a:off x="5644896" y="3088576"/>
            <a:ext cx="902208" cy="354166"/>
          </a:xfrm>
          <a:prstGeom prst="down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2A83D3D8-C830-4AA2-9F27-A07F56F37DB6}"/>
              </a:ext>
            </a:extLst>
          </p:cNvPr>
          <p:cNvSpPr/>
          <p:nvPr/>
        </p:nvSpPr>
        <p:spPr>
          <a:xfrm>
            <a:off x="5628746" y="4764692"/>
            <a:ext cx="902208" cy="354166"/>
          </a:xfrm>
          <a:prstGeom prst="down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6432727-5160-4A7A-A0E7-FA2AD97DD2AC}"/>
              </a:ext>
            </a:extLst>
          </p:cNvPr>
          <p:cNvSpPr txBox="1"/>
          <p:nvPr/>
        </p:nvSpPr>
        <p:spPr>
          <a:xfrm>
            <a:off x="2327762" y="6160394"/>
            <a:ext cx="750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739CD1"/>
                </a:solidFill>
              </a:rPr>
              <a:t>Entre les chevrons, il faut mettre le nom de votre </a:t>
            </a:r>
            <a:r>
              <a:rPr lang="fr-CA" b="1" dirty="0">
                <a:solidFill>
                  <a:srgbClr val="739CD1"/>
                </a:solidFill>
              </a:rPr>
              <a:t>classe d’utilisateur</a:t>
            </a:r>
            <a:r>
              <a:rPr lang="fr-CA" dirty="0">
                <a:solidFill>
                  <a:srgbClr val="739CD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10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B7C9F40-FC41-479B-9703-FD2B2A1A8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 Rappels sur Entity Framework</a:t>
            </a:r>
          </a:p>
          <a:p>
            <a:r>
              <a:rPr lang="fr-CA" noProof="0" dirty="0">
                <a:solidFill>
                  <a:srgbClr val="739CD1"/>
                </a:solidFill>
              </a:rPr>
              <a:t> Créations d’utilisateurs avec Identity</a:t>
            </a:r>
          </a:p>
          <a:p>
            <a:r>
              <a:rPr lang="fr-CA" dirty="0">
                <a:solidFill>
                  <a:srgbClr val="7385D1"/>
                </a:solidFill>
              </a:rPr>
              <a:t> Authentification avec un </a:t>
            </a:r>
            <a:r>
              <a:rPr lang="fr-CA" dirty="0" err="1">
                <a:solidFill>
                  <a:srgbClr val="7385D1"/>
                </a:solidFill>
              </a:rPr>
              <a:t>Token</a:t>
            </a:r>
            <a:endParaRPr lang="fr-CA" dirty="0">
              <a:solidFill>
                <a:srgbClr val="7385D1"/>
              </a:solidFill>
            </a:endParaRPr>
          </a:p>
          <a:p>
            <a:r>
              <a:rPr lang="fr-CA" dirty="0">
                <a:solidFill>
                  <a:srgbClr val="9073D1"/>
                </a:solidFill>
              </a:rPr>
              <a:t> Annexe : exemples d’erreurs et recréer sa BD à partir de zéro</a:t>
            </a:r>
          </a:p>
          <a:p>
            <a:r>
              <a:rPr lang="fr-CA" dirty="0">
                <a:solidFill>
                  <a:srgbClr val="B177BF"/>
                </a:solidFill>
              </a:rPr>
              <a:t> Bonus : contrôleur générique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95017CD-4398-4A31-BAF2-D2A5CB57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Menu du jour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C7CCFE-208E-420C-AFB2-21FF5A9A9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41" y="311338"/>
            <a:ext cx="488147" cy="46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51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</a:t>
            </a:r>
            <a:r>
              <a:rPr lang="fr-CA" dirty="0"/>
              <a:t> : Modifier l’héritage du </a:t>
            </a:r>
            <a:r>
              <a:rPr lang="fr-CA" dirty="0">
                <a:solidFill>
                  <a:srgbClr val="FA4098"/>
                </a:solidFill>
              </a:rPr>
              <a:t>DbContext</a:t>
            </a:r>
          </a:p>
          <a:p>
            <a:pPr lvl="2"/>
            <a:r>
              <a:rPr lang="fr-CA" dirty="0"/>
              <a:t> Il n’y a aucun </a:t>
            </a:r>
            <a:r>
              <a:rPr lang="fr-CA" dirty="0">
                <a:solidFill>
                  <a:srgbClr val="FA4098"/>
                </a:solidFill>
              </a:rPr>
              <a:t>DbSet</a:t>
            </a:r>
            <a:r>
              <a:rPr lang="fr-CA" dirty="0"/>
              <a:t> à ajouter. Normalement, le </a:t>
            </a:r>
            <a:r>
              <a:rPr lang="fr-CA" dirty="0">
                <a:solidFill>
                  <a:srgbClr val="FA4098"/>
                </a:solidFill>
              </a:rPr>
              <a:t>DbSet</a:t>
            </a:r>
            <a:r>
              <a:rPr lang="fr-CA" dirty="0"/>
              <a:t> de votre premier </a:t>
            </a:r>
            <a:r>
              <a:rPr lang="fr-CA" b="1" dirty="0"/>
              <a:t>Model </a:t>
            </a:r>
            <a:r>
              <a:rPr lang="fr-CA" dirty="0"/>
              <a:t>est </a:t>
            </a:r>
            <a:r>
              <a:rPr lang="fr-CA" u="sng" dirty="0"/>
              <a:t>déjà présent</a:t>
            </a:r>
            <a:r>
              <a:rPr lang="fr-CA" dirty="0"/>
              <a:t> dans le </a:t>
            </a:r>
            <a:r>
              <a:rPr lang="fr-CA" dirty="0">
                <a:solidFill>
                  <a:srgbClr val="FA4098"/>
                </a:solidFill>
              </a:rPr>
              <a:t>DbContext</a:t>
            </a:r>
            <a:r>
              <a:rPr lang="fr-CA" dirty="0"/>
              <a:t> : </a:t>
            </a: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r>
              <a:rPr lang="fr-CA" dirty="0"/>
              <a:t> Pourquoi il n’est pas nécessaire d’ajouter un </a:t>
            </a:r>
            <a:r>
              <a:rPr lang="fr-CA" dirty="0">
                <a:solidFill>
                  <a:srgbClr val="FA4098"/>
                </a:solidFill>
              </a:rPr>
              <a:t>DbSet</a:t>
            </a:r>
            <a:r>
              <a:rPr lang="fr-CA" dirty="0"/>
              <a:t> pour la classe d’utilisateurs que vous avez créée ? Car en héritant de la classe </a:t>
            </a:r>
            <a:r>
              <a:rPr lang="fr-CA" dirty="0">
                <a:solidFill>
                  <a:srgbClr val="FA4098"/>
                </a:solidFill>
              </a:rPr>
              <a:t>IdentityDbContext</a:t>
            </a:r>
            <a:r>
              <a:rPr lang="fr-CA" dirty="0"/>
              <a:t>, le </a:t>
            </a:r>
            <a:r>
              <a:rPr lang="fr-CA" dirty="0">
                <a:solidFill>
                  <a:srgbClr val="FA4098"/>
                </a:solidFill>
              </a:rPr>
              <a:t>DbContext</a:t>
            </a:r>
            <a:r>
              <a:rPr lang="fr-CA" dirty="0"/>
              <a:t> hérite également de propriétés qui sont les </a:t>
            </a:r>
            <a:r>
              <a:rPr lang="fr-CA" dirty="0">
                <a:solidFill>
                  <a:srgbClr val="FA4098"/>
                </a:solidFill>
              </a:rPr>
              <a:t>DbSet</a:t>
            </a:r>
            <a:r>
              <a:rPr lang="fr-CA" dirty="0"/>
              <a:t> nécessaires.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94ED3D-48DD-4F0E-BAEE-13E48DE5F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4704312"/>
            <a:ext cx="6487430" cy="122889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AF37879-E2B2-4310-BB3F-7F748972CCB5}"/>
              </a:ext>
            </a:extLst>
          </p:cNvPr>
          <p:cNvSpPr txBox="1"/>
          <p:nvPr/>
        </p:nvSpPr>
        <p:spPr>
          <a:xfrm>
            <a:off x="2836135" y="5991066"/>
            <a:ext cx="6487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dirty="0">
                <a:solidFill>
                  <a:srgbClr val="739CD1"/>
                </a:solidFill>
              </a:rPr>
              <a:t>Extrait des propriétés d’une classe parente de </a:t>
            </a:r>
            <a:r>
              <a:rPr lang="fr-CA" sz="1400" dirty="0">
                <a:solidFill>
                  <a:srgbClr val="FA4098"/>
                </a:solidFill>
              </a:rPr>
              <a:t>IdentityDbContext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22A1FC-AA48-C667-C1F0-6255AF196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500" y="2849723"/>
            <a:ext cx="8556999" cy="45798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92109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5</a:t>
            </a:r>
            <a:r>
              <a:rPr lang="fr-CA" dirty="0"/>
              <a:t> : Ajouter Identity dans </a:t>
            </a:r>
            <a:r>
              <a:rPr lang="fr-CA" dirty="0" err="1">
                <a:solidFill>
                  <a:srgbClr val="FA4098"/>
                </a:solidFill>
              </a:rPr>
              <a:t>Program.cs</a:t>
            </a:r>
            <a:endParaRPr lang="fr-CA" dirty="0">
              <a:solidFill>
                <a:srgbClr val="FA4098"/>
              </a:solidFill>
            </a:endParaRPr>
          </a:p>
          <a:p>
            <a:pPr lvl="2"/>
            <a:r>
              <a:rPr lang="fr-CA" dirty="0"/>
              <a:t> On ajoute une petite ligne qui indique quelle classe représente les utilisateurs. On spécifie qu’un stockage spécial est utilisé dans le </a:t>
            </a:r>
            <a:r>
              <a:rPr lang="fr-CA" dirty="0">
                <a:solidFill>
                  <a:srgbClr val="FA4098"/>
                </a:solidFill>
              </a:rPr>
              <a:t>DbContext </a:t>
            </a:r>
            <a:r>
              <a:rPr lang="fr-CA" dirty="0"/>
              <a:t>pour nos utilisateurs.</a:t>
            </a: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marL="914400" lvl="2" indent="0">
              <a:buNone/>
            </a:pPr>
            <a:endParaRPr lang="fr-CA" dirty="0"/>
          </a:p>
          <a:p>
            <a:pPr lvl="2"/>
            <a:r>
              <a:rPr lang="fr-CA" dirty="0"/>
              <a:t> On doit également s’assurer que </a:t>
            </a:r>
            <a:r>
              <a:rPr lang="fr-CA" dirty="0">
                <a:solidFill>
                  <a:srgbClr val="FA4098"/>
                </a:solidFill>
              </a:rPr>
              <a:t>app.UseAuthentication </a:t>
            </a:r>
            <a:r>
              <a:rPr lang="fr-CA" dirty="0"/>
              <a:t>est présent dans la méthode </a:t>
            </a:r>
            <a:r>
              <a:rPr lang="fr-CA" dirty="0">
                <a:solidFill>
                  <a:srgbClr val="FA4098"/>
                </a:solidFill>
              </a:rPr>
              <a:t>Configure </a:t>
            </a:r>
            <a:r>
              <a:rPr lang="fr-CA" dirty="0"/>
              <a:t>! </a:t>
            </a:r>
            <a:r>
              <a:rPr lang="fr-CA" dirty="0">
                <a:solidFill>
                  <a:srgbClr val="FA4098"/>
                </a:solidFill>
              </a:rPr>
              <a:t>ATTENTION</a:t>
            </a:r>
            <a:r>
              <a:rPr lang="fr-CA" dirty="0"/>
              <a:t>, à placer AVANT </a:t>
            </a:r>
            <a:r>
              <a:rPr lang="fr-CA" dirty="0">
                <a:solidFill>
                  <a:srgbClr val="FA4098"/>
                </a:solidFill>
              </a:rPr>
              <a:t>.</a:t>
            </a:r>
            <a:r>
              <a:rPr lang="fr-CA" dirty="0" err="1">
                <a:solidFill>
                  <a:srgbClr val="FA4098"/>
                </a:solidFill>
              </a:rPr>
              <a:t>UseAuthorization</a:t>
            </a:r>
            <a:r>
              <a:rPr lang="fr-CA" dirty="0">
                <a:solidFill>
                  <a:srgbClr val="FA4098"/>
                </a:solidFill>
              </a:rPr>
              <a:t>();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9F31872-6C47-45F6-87AF-BEEBA1F89700}"/>
              </a:ext>
            </a:extLst>
          </p:cNvPr>
          <p:cNvSpPr txBox="1"/>
          <p:nvPr/>
        </p:nvSpPr>
        <p:spPr>
          <a:xfrm>
            <a:off x="4532353" y="4312471"/>
            <a:ext cx="601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9CD1"/>
                </a:solidFill>
              </a:rPr>
              <a:t>Ligne à ajouter dans </a:t>
            </a:r>
            <a:r>
              <a:rPr lang="fr-CA" sz="1400" dirty="0" err="1">
                <a:solidFill>
                  <a:srgbClr val="FA4098"/>
                </a:solidFill>
              </a:rPr>
              <a:t>Program.cs</a:t>
            </a:r>
            <a:r>
              <a:rPr lang="fr-CA" sz="1400" dirty="0">
                <a:solidFill>
                  <a:srgbClr val="FA4098"/>
                </a:solidFill>
              </a:rPr>
              <a:t> </a:t>
            </a:r>
            <a:r>
              <a:rPr lang="fr-CA" sz="1400" dirty="0">
                <a:solidFill>
                  <a:srgbClr val="739CD1"/>
                </a:solidFill>
              </a:rPr>
              <a:t>JUSTE APRÈS le bloc</a:t>
            </a:r>
            <a:r>
              <a:rPr lang="fr-CA" sz="1400" dirty="0">
                <a:solidFill>
                  <a:srgbClr val="FA4098"/>
                </a:solidFill>
              </a:rPr>
              <a:t> .</a:t>
            </a:r>
            <a:r>
              <a:rPr lang="fr-CA" sz="1400" dirty="0" err="1">
                <a:solidFill>
                  <a:srgbClr val="FA4098"/>
                </a:solidFill>
              </a:rPr>
              <a:t>AddDbContext</a:t>
            </a:r>
            <a:endParaRPr lang="fr-CA" sz="1400" dirty="0">
              <a:solidFill>
                <a:srgbClr val="FA4098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4702CF8-B0CE-4B1C-AF03-D9D8059DF156}"/>
              </a:ext>
            </a:extLst>
          </p:cNvPr>
          <p:cNvSpPr txBox="1"/>
          <p:nvPr/>
        </p:nvSpPr>
        <p:spPr>
          <a:xfrm>
            <a:off x="2237653" y="5960151"/>
            <a:ext cx="6010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9CD1"/>
                </a:solidFill>
              </a:rPr>
              <a:t>Remarquez que la ligne est ajoutée JUSTE AVANT </a:t>
            </a:r>
            <a:r>
              <a:rPr lang="fr-CA" sz="1400" dirty="0">
                <a:solidFill>
                  <a:srgbClr val="FA4098"/>
                </a:solidFill>
              </a:rPr>
              <a:t>.</a:t>
            </a:r>
            <a:r>
              <a:rPr lang="fr-CA" sz="1400" dirty="0" err="1">
                <a:solidFill>
                  <a:srgbClr val="FA4098"/>
                </a:solidFill>
              </a:rPr>
              <a:t>UseAuthorization</a:t>
            </a:r>
            <a:r>
              <a:rPr lang="fr-CA" sz="1400" dirty="0">
                <a:solidFill>
                  <a:srgbClr val="FA4098"/>
                </a:solidFill>
              </a:rPr>
              <a:t>()</a:t>
            </a:r>
          </a:p>
          <a:p>
            <a:pPr algn="r"/>
            <a:r>
              <a:rPr lang="fr-CA" sz="1400" dirty="0">
                <a:solidFill>
                  <a:srgbClr val="739CD1"/>
                </a:solidFill>
              </a:rPr>
              <a:t>N’oubliez pas les</a:t>
            </a:r>
            <a:r>
              <a:rPr lang="fr-CA" sz="1400" dirty="0">
                <a:solidFill>
                  <a:srgbClr val="FA4098"/>
                </a:solidFill>
              </a:rPr>
              <a:t> </a:t>
            </a:r>
            <a:r>
              <a:rPr lang="fr-CA" sz="1400" b="1" u="sng" dirty="0">
                <a:solidFill>
                  <a:srgbClr val="FA4098"/>
                </a:solidFill>
              </a:rPr>
              <a:t>CORS</a:t>
            </a:r>
            <a:r>
              <a:rPr lang="fr-CA" sz="1400" dirty="0">
                <a:solidFill>
                  <a:srgbClr val="FA4098"/>
                </a:solidFill>
              </a:rPr>
              <a:t> </a:t>
            </a:r>
            <a:r>
              <a:rPr lang="fr-CA" sz="1400" dirty="0">
                <a:solidFill>
                  <a:srgbClr val="739CD1"/>
                </a:solidFill>
              </a:rPr>
              <a:t>d’ailleurs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E0B4200-B51B-614D-C4B7-49E084EF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864" y="2949818"/>
            <a:ext cx="8632272" cy="134958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344B987-1F66-4F12-B713-0CA49FBE052C}"/>
              </a:ext>
            </a:extLst>
          </p:cNvPr>
          <p:cNvCxnSpPr>
            <a:cxnSpLocks/>
          </p:cNvCxnSpPr>
          <p:nvPr/>
        </p:nvCxnSpPr>
        <p:spPr>
          <a:xfrm>
            <a:off x="1353144" y="3802478"/>
            <a:ext cx="490503" cy="35083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7431E635-E613-6B38-424B-F2C3F3DD2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464" y="5523822"/>
            <a:ext cx="2470501" cy="107325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F4E68ED-7277-4408-AC32-120DB5A6EE90}"/>
              </a:ext>
            </a:extLst>
          </p:cNvPr>
          <p:cNvCxnSpPr>
            <a:cxnSpLocks/>
          </p:cNvCxnSpPr>
          <p:nvPr/>
        </p:nvCxnSpPr>
        <p:spPr>
          <a:xfrm flipH="1">
            <a:off x="10595691" y="5774391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15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Contrôleur pour les utilisateurs</a:t>
            </a:r>
          </a:p>
          <a:p>
            <a:pPr lvl="1"/>
            <a:r>
              <a:rPr lang="fr-CA" dirty="0"/>
              <a:t> Création d’un </a:t>
            </a:r>
            <a:r>
              <a:rPr lang="fr-CA" dirty="0">
                <a:solidFill>
                  <a:srgbClr val="FA4098"/>
                </a:solidFill>
              </a:rPr>
              <a:t>contrôleur</a:t>
            </a:r>
            <a:r>
              <a:rPr lang="fr-CA" dirty="0"/>
              <a:t> pour la </a:t>
            </a:r>
            <a:r>
              <a:rPr lang="fr-CA" b="1" dirty="0"/>
              <a:t>gestion des utilisateurs</a:t>
            </a:r>
            <a:endParaRPr lang="fr-CA" b="1" dirty="0">
              <a:solidFill>
                <a:srgbClr val="FA4098"/>
              </a:solidFill>
            </a:endParaRPr>
          </a:p>
          <a:p>
            <a:pPr lvl="2"/>
            <a:r>
              <a:rPr lang="fr-CA" dirty="0"/>
              <a:t> Il nous servira à gérer la création d’un nouvel utilisateur et la connexion.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A2E039-BFDA-43E9-ABF9-DE73058D8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49" y="2544022"/>
            <a:ext cx="7663501" cy="112987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8FD35F7-73E0-424B-8E12-5A58830ED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764" y="3870637"/>
            <a:ext cx="4985770" cy="105479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761FDF0-F7B4-446B-BBC0-E08FE9AAD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069" y="3870637"/>
            <a:ext cx="4041176" cy="264381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F1DEB29-8617-4B85-A89B-C9C385192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661" y="5122170"/>
            <a:ext cx="3883152" cy="150557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BB2AA86-AC58-4002-BD93-B9C55E56D539}"/>
              </a:ext>
            </a:extLst>
          </p:cNvPr>
          <p:cNvCxnSpPr/>
          <p:nvPr/>
        </p:nvCxnSpPr>
        <p:spPr>
          <a:xfrm flipH="1">
            <a:off x="3468625" y="3234449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D4A44D5-AC4C-4DE5-AEC4-AF6ED1D3B152}"/>
              </a:ext>
            </a:extLst>
          </p:cNvPr>
          <p:cNvCxnSpPr/>
          <p:nvPr/>
        </p:nvCxnSpPr>
        <p:spPr>
          <a:xfrm flipH="1">
            <a:off x="1810513" y="4522040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6D7E9A9-5AEC-4E00-92F1-7807CF0445A0}"/>
              </a:ext>
            </a:extLst>
          </p:cNvPr>
          <p:cNvCxnSpPr/>
          <p:nvPr/>
        </p:nvCxnSpPr>
        <p:spPr>
          <a:xfrm flipH="1">
            <a:off x="4990372" y="4223246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9444518-BFFB-4FE1-B262-E53E1A35F70C}"/>
              </a:ext>
            </a:extLst>
          </p:cNvPr>
          <p:cNvCxnSpPr/>
          <p:nvPr/>
        </p:nvCxnSpPr>
        <p:spPr>
          <a:xfrm flipH="1">
            <a:off x="9001540" y="3757442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489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1 </a:t>
            </a:r>
            <a:r>
              <a:rPr lang="fr-CA" sz="2000" dirty="0"/>
              <a:t>: On commence la méthode et injecte la dépendance </a:t>
            </a:r>
            <a:r>
              <a:rPr lang="fr-CA" sz="2000" dirty="0">
                <a:solidFill>
                  <a:srgbClr val="FA4098"/>
                </a:solidFill>
              </a:rPr>
              <a:t>UserManager&lt;</a:t>
            </a:r>
            <a:r>
              <a:rPr lang="fr-CA" sz="2000" dirty="0"/>
              <a:t>T</a:t>
            </a:r>
            <a:r>
              <a:rPr lang="fr-CA" sz="2000" dirty="0">
                <a:solidFill>
                  <a:srgbClr val="FA4098"/>
                </a:solidFill>
              </a:rPr>
              <a:t>&gt;</a:t>
            </a:r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A13162-360A-4D5D-A9E4-932FE9FC0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58" y="2619633"/>
            <a:ext cx="3762900" cy="175284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FCC4F9-B66E-449C-ACD8-DC6C50D5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604" y="5961198"/>
            <a:ext cx="2239373" cy="63884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694D0E-C408-4D29-A3C8-8CE621815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3381" y="5703428"/>
            <a:ext cx="2540933" cy="106532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D426208-D8A0-4331-A5FC-BC469AC55347}"/>
              </a:ext>
            </a:extLst>
          </p:cNvPr>
          <p:cNvSpPr txBox="1"/>
          <p:nvPr/>
        </p:nvSpPr>
        <p:spPr>
          <a:xfrm>
            <a:off x="392358" y="4450080"/>
            <a:ext cx="3762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Son type est </a:t>
            </a:r>
            <a:r>
              <a:rPr lang="fr-CA" dirty="0">
                <a:solidFill>
                  <a:srgbClr val="FA4098"/>
                </a:solidFill>
              </a:rPr>
              <a:t>POST</a:t>
            </a:r>
            <a:r>
              <a:rPr lang="fr-CA" dirty="0">
                <a:solidFill>
                  <a:srgbClr val="739CD1"/>
                </a:solidFill>
              </a:rPr>
              <a:t>. Elle retourne un </a:t>
            </a:r>
            <a:r>
              <a:rPr lang="fr-CA" dirty="0">
                <a:solidFill>
                  <a:srgbClr val="FA4098"/>
                </a:solidFill>
              </a:rPr>
              <a:t>ActionResult</a:t>
            </a:r>
            <a:r>
              <a:rPr lang="fr-CA" dirty="0">
                <a:solidFill>
                  <a:srgbClr val="739CD1"/>
                </a:solidFill>
              </a:rPr>
              <a:t>. </a:t>
            </a:r>
            <a:r>
              <a:rPr lang="fr-CA" dirty="0">
                <a:solidFill>
                  <a:srgbClr val="FA4098"/>
                </a:solidFill>
              </a:rPr>
              <a:t>Ok() </a:t>
            </a:r>
            <a:r>
              <a:rPr lang="fr-CA" dirty="0">
                <a:solidFill>
                  <a:srgbClr val="739CD1"/>
                </a:solidFill>
              </a:rPr>
              <a:t>représente un </a:t>
            </a:r>
            <a:r>
              <a:rPr lang="fr-CA" b="1" dirty="0">
                <a:solidFill>
                  <a:srgbClr val="739CD1"/>
                </a:solidFill>
              </a:rPr>
              <a:t>Code Status 200</a:t>
            </a:r>
            <a:r>
              <a:rPr lang="fr-CA" dirty="0">
                <a:solidFill>
                  <a:srgbClr val="739CD1"/>
                </a:solidFill>
              </a:rPr>
              <a:t>, ce qui veut dire succès de la requête. On peut nommer la méthode </a:t>
            </a:r>
            <a:r>
              <a:rPr lang="fr-CA" dirty="0">
                <a:solidFill>
                  <a:srgbClr val="FA4098"/>
                </a:solidFill>
              </a:rPr>
              <a:t>Register</a:t>
            </a:r>
            <a:r>
              <a:rPr lang="fr-CA" dirty="0">
                <a:solidFill>
                  <a:srgbClr val="739CD1"/>
                </a:solidFill>
              </a:rPr>
              <a:t>, par exemple.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36CF4F4-71F5-42A5-81DD-62893F2C188C}"/>
              </a:ext>
            </a:extLst>
          </p:cNvPr>
          <p:cNvSpPr txBox="1"/>
          <p:nvPr/>
        </p:nvSpPr>
        <p:spPr>
          <a:xfrm>
            <a:off x="5568356" y="4518452"/>
            <a:ext cx="5883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Pour le fonctionnement de </a:t>
            </a:r>
            <a:r>
              <a:rPr lang="fr-CA" dirty="0">
                <a:solidFill>
                  <a:srgbClr val="FA4098"/>
                </a:solidFill>
              </a:rPr>
              <a:t>Register</a:t>
            </a:r>
            <a:r>
              <a:rPr lang="fr-CA" dirty="0">
                <a:solidFill>
                  <a:srgbClr val="739CD1"/>
                </a:solidFill>
              </a:rPr>
              <a:t>, nous allons avoir besoin d’injecter </a:t>
            </a:r>
            <a:r>
              <a:rPr lang="fr-CA" dirty="0">
                <a:solidFill>
                  <a:srgbClr val="FA4098"/>
                </a:solidFill>
              </a:rPr>
              <a:t>UserManager&lt;</a:t>
            </a:r>
            <a:r>
              <a:rPr lang="fr-CA" dirty="0">
                <a:solidFill>
                  <a:srgbClr val="739CD1"/>
                </a:solidFill>
              </a:rPr>
              <a:t>votre classe utilisateur</a:t>
            </a:r>
            <a:r>
              <a:rPr lang="fr-CA" dirty="0">
                <a:solidFill>
                  <a:srgbClr val="FA4098"/>
                </a:solidFill>
              </a:rPr>
              <a:t>&gt;</a:t>
            </a:r>
            <a:r>
              <a:rPr lang="fr-CA" dirty="0">
                <a:solidFill>
                  <a:srgbClr val="739CD1"/>
                </a:solidFill>
              </a:rPr>
              <a:t> à notre contrôleur.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0DBE7E02-1FE7-4F68-8BDB-9828F31560C7}"/>
              </a:ext>
            </a:extLst>
          </p:cNvPr>
          <p:cNvSpPr/>
          <p:nvPr/>
        </p:nvSpPr>
        <p:spPr>
          <a:xfrm>
            <a:off x="8739571" y="6063341"/>
            <a:ext cx="585216" cy="432816"/>
          </a:xfrm>
          <a:prstGeom prst="right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11BDB1C-09FA-4089-89FB-23294428B396}"/>
              </a:ext>
            </a:extLst>
          </p:cNvPr>
          <p:cNvSpPr txBox="1"/>
          <p:nvPr/>
        </p:nvSpPr>
        <p:spPr>
          <a:xfrm>
            <a:off x="4546981" y="5640268"/>
            <a:ext cx="494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739CD1"/>
                </a:solidFill>
              </a:rPr>
              <a:t>⭐ </a:t>
            </a:r>
            <a:r>
              <a:rPr lang="fr-CA" sz="1400" dirty="0">
                <a:solidFill>
                  <a:srgbClr val="739CD1"/>
                </a:solidFill>
              </a:rPr>
              <a:t>Astuce : </a:t>
            </a:r>
            <a:r>
              <a:rPr lang="fr-CA" sz="1400" dirty="0">
                <a:solidFill>
                  <a:srgbClr val="FA4098"/>
                </a:solidFill>
              </a:rPr>
              <a:t>ctor</a:t>
            </a:r>
            <a:r>
              <a:rPr lang="fr-CA" sz="1400" dirty="0">
                <a:solidFill>
                  <a:srgbClr val="739CD1"/>
                </a:solidFill>
              </a:rPr>
              <a:t> + </a:t>
            </a:r>
            <a:r>
              <a:rPr lang="fr-CA" sz="1400" dirty="0">
                <a:solidFill>
                  <a:srgbClr val="FA4098"/>
                </a:solidFill>
              </a:rPr>
              <a:t>Touche tab</a:t>
            </a:r>
            <a:r>
              <a:rPr lang="fr-CA" sz="1400" dirty="0">
                <a:solidFill>
                  <a:srgbClr val="739CD1"/>
                </a:solidFill>
              </a:rPr>
              <a:t> + </a:t>
            </a:r>
            <a:r>
              <a:rPr lang="fr-CA" sz="1400" dirty="0">
                <a:solidFill>
                  <a:srgbClr val="FA4098"/>
                </a:solidFill>
              </a:rPr>
              <a:t>Touche tab </a:t>
            </a:r>
            <a:r>
              <a:rPr lang="fr-CA" sz="1400" dirty="0">
                <a:solidFill>
                  <a:srgbClr val="739CD1"/>
                </a:solidFill>
              </a:rPr>
              <a:t>pond un </a:t>
            </a:r>
            <a:r>
              <a:rPr lang="fr-CA" sz="1400" b="1" dirty="0">
                <a:solidFill>
                  <a:srgbClr val="739CD1"/>
                </a:solidFill>
              </a:rPr>
              <a:t>constructeur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38C96DD-DCA2-44BC-9345-05A72D336236}"/>
              </a:ext>
            </a:extLst>
          </p:cNvPr>
          <p:cNvSpPr txBox="1"/>
          <p:nvPr/>
        </p:nvSpPr>
        <p:spPr>
          <a:xfrm>
            <a:off x="392358" y="2223254"/>
            <a:ext cx="363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Squelette de la méthode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30C1C42-2EF8-4F0B-A33F-DACD24FBD7B9}"/>
              </a:ext>
            </a:extLst>
          </p:cNvPr>
          <p:cNvSpPr txBox="1"/>
          <p:nvPr/>
        </p:nvSpPr>
        <p:spPr>
          <a:xfrm>
            <a:off x="5568356" y="2236481"/>
            <a:ext cx="559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Nouvelle propriété et constructeur pour l’injection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1F98C7F-452A-94F3-550A-B7C883AB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591" y="2642744"/>
            <a:ext cx="5116256" cy="180733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1360073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Création d’un </a:t>
            </a:r>
            <a:r>
              <a:rPr lang="fr-CA" dirty="0">
                <a:solidFill>
                  <a:srgbClr val="FA4098"/>
                </a:solidFill>
              </a:rPr>
              <a:t>DTO</a:t>
            </a:r>
            <a:r>
              <a:rPr lang="fr-CA" dirty="0"/>
              <a:t> (</a:t>
            </a:r>
            <a:r>
              <a:rPr lang="fr-CA" dirty="0">
                <a:solidFill>
                  <a:srgbClr val="FA4098"/>
                </a:solidFill>
              </a:rPr>
              <a:t>D</a:t>
            </a:r>
            <a:r>
              <a:rPr lang="fr-CA" dirty="0"/>
              <a:t>ata </a:t>
            </a:r>
            <a:r>
              <a:rPr lang="fr-CA" dirty="0">
                <a:solidFill>
                  <a:srgbClr val="FA4098"/>
                </a:solidFill>
              </a:rPr>
              <a:t>T</a:t>
            </a:r>
            <a:r>
              <a:rPr lang="fr-CA" dirty="0"/>
              <a:t>ransfer </a:t>
            </a:r>
            <a:r>
              <a:rPr lang="fr-CA" dirty="0">
                <a:solidFill>
                  <a:srgbClr val="FA4098"/>
                </a:solidFill>
              </a:rPr>
              <a:t>O</a:t>
            </a:r>
            <a:r>
              <a:rPr lang="fr-CA" dirty="0"/>
              <a:t>bject) pour transférer les informations de l’utilisateur de l’application cliente à l’API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AFA5D94-C7E7-4D25-86DC-52589C3B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5" y="2438145"/>
            <a:ext cx="7315753" cy="97602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4F48D7-0F42-4191-91D8-FD27A0C41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656" y="2438145"/>
            <a:ext cx="3296110" cy="151468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B9E04FE4-66AB-41A2-914C-32CBC91656EF}"/>
              </a:ext>
            </a:extLst>
          </p:cNvPr>
          <p:cNvSpPr txBox="1">
            <a:spLocks/>
          </p:cNvSpPr>
          <p:nvPr/>
        </p:nvSpPr>
        <p:spPr>
          <a:xfrm>
            <a:off x="4608576" y="4194048"/>
            <a:ext cx="7197854" cy="24822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28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¨"/>
              <a:defRPr sz="24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000" dirty="0"/>
              <a:t> Dans ce cas-ci, nous prendrons seulement un </a:t>
            </a:r>
            <a:r>
              <a:rPr lang="fr-CA" sz="2000" dirty="0">
                <a:solidFill>
                  <a:srgbClr val="FA4098"/>
                </a:solidFill>
              </a:rPr>
              <a:t>nom d’utilisateur</a:t>
            </a:r>
            <a:r>
              <a:rPr lang="fr-CA" sz="2000" dirty="0"/>
              <a:t>, une </a:t>
            </a:r>
            <a:r>
              <a:rPr lang="fr-CA" sz="2000" dirty="0">
                <a:solidFill>
                  <a:srgbClr val="FA4098"/>
                </a:solidFill>
              </a:rPr>
              <a:t>adresse courriel </a:t>
            </a:r>
            <a:r>
              <a:rPr lang="fr-CA" sz="2000" dirty="0"/>
              <a:t>et un </a:t>
            </a:r>
            <a:r>
              <a:rPr lang="fr-CA" sz="2000" dirty="0">
                <a:solidFill>
                  <a:srgbClr val="FA4098"/>
                </a:solidFill>
              </a:rPr>
              <a:t>mot de passe</a:t>
            </a:r>
            <a:r>
              <a:rPr lang="fr-CA" sz="2000" dirty="0"/>
              <a:t>. Au total, ça fait 4 champs car on demande de </a:t>
            </a:r>
            <a:r>
              <a:rPr lang="fr-CA" sz="2000" b="1" dirty="0"/>
              <a:t>valider le mot de passe</a:t>
            </a:r>
            <a:r>
              <a:rPr lang="fr-CA" sz="2000" dirty="0"/>
              <a:t>.</a:t>
            </a:r>
          </a:p>
          <a:p>
            <a:r>
              <a:rPr lang="fr-CA" sz="2000" dirty="0"/>
              <a:t> On profite des </a:t>
            </a:r>
            <a:r>
              <a:rPr lang="fr-CA" sz="2000" dirty="0">
                <a:solidFill>
                  <a:srgbClr val="FA4098"/>
                </a:solidFill>
              </a:rPr>
              <a:t>annotations</a:t>
            </a:r>
            <a:r>
              <a:rPr lang="fr-CA" sz="2000" dirty="0"/>
              <a:t> de </a:t>
            </a:r>
            <a:r>
              <a:rPr lang="fr-CA" sz="2000" b="1" dirty="0"/>
              <a:t>validation</a:t>
            </a:r>
            <a:r>
              <a:rPr lang="fr-CA" sz="2000" dirty="0"/>
              <a:t> pour spécifier </a:t>
            </a:r>
            <a:r>
              <a:rPr lang="fr-CA" sz="2000" dirty="0">
                <a:solidFill>
                  <a:srgbClr val="FA4098"/>
                </a:solidFill>
              </a:rPr>
              <a:t>[Required] </a:t>
            </a:r>
            <a:r>
              <a:rPr lang="fr-CA" sz="2000" dirty="0"/>
              <a:t>et </a:t>
            </a:r>
            <a:r>
              <a:rPr lang="fr-CA" sz="2000" dirty="0">
                <a:solidFill>
                  <a:srgbClr val="FA4098"/>
                </a:solidFill>
              </a:rPr>
              <a:t>[EmailAddress]</a:t>
            </a:r>
            <a:r>
              <a:rPr lang="fr-CA" sz="2000" dirty="0"/>
              <a:t>. On pourrait ajouter d’autres annotations si on voulait.</a:t>
            </a:r>
          </a:p>
          <a:p>
            <a:pPr lvl="1"/>
            <a:r>
              <a:rPr lang="fr-CA" sz="1600" dirty="0"/>
              <a:t> Notez que, par défaut, avec Identity, le mot de passe devra être composé de </a:t>
            </a:r>
            <a:r>
              <a:rPr lang="fr-CA" sz="1600" dirty="0">
                <a:solidFill>
                  <a:srgbClr val="FA4098"/>
                </a:solidFill>
              </a:rPr>
              <a:t>6 caractères</a:t>
            </a:r>
            <a:r>
              <a:rPr lang="fr-CA" sz="1600" dirty="0"/>
              <a:t>, dont </a:t>
            </a:r>
            <a:r>
              <a:rPr lang="fr-CA" sz="1600" dirty="0">
                <a:solidFill>
                  <a:srgbClr val="FA4098"/>
                </a:solidFill>
              </a:rPr>
              <a:t>1+ majuscule(s)</a:t>
            </a:r>
            <a:r>
              <a:rPr lang="fr-CA" sz="1600" dirty="0"/>
              <a:t>,</a:t>
            </a:r>
            <a:r>
              <a:rPr lang="fr-CA" sz="1600" dirty="0">
                <a:solidFill>
                  <a:srgbClr val="FA4098"/>
                </a:solidFill>
              </a:rPr>
              <a:t> 1+ minuscule(s)</a:t>
            </a:r>
            <a:r>
              <a:rPr lang="fr-CA" sz="1600" dirty="0"/>
              <a:t>,</a:t>
            </a:r>
            <a:r>
              <a:rPr lang="fr-CA" sz="1600" dirty="0">
                <a:solidFill>
                  <a:srgbClr val="FA4098"/>
                </a:solidFill>
              </a:rPr>
              <a:t> 1+ chiffre(s) </a:t>
            </a:r>
            <a:r>
              <a:rPr lang="fr-CA" sz="1600" dirty="0"/>
              <a:t>et</a:t>
            </a:r>
            <a:r>
              <a:rPr lang="fr-CA" sz="1600" dirty="0">
                <a:solidFill>
                  <a:srgbClr val="FA4098"/>
                </a:solidFill>
              </a:rPr>
              <a:t> 1+ symbole(s) non-alphanumérique</a:t>
            </a:r>
            <a:r>
              <a:rPr lang="fr-CA" sz="1600" dirty="0"/>
              <a:t>.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99AC9D8-994F-0DBC-D83A-469FC1646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17" y="3894420"/>
            <a:ext cx="4283347" cy="260575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3113991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34F05-156E-4E98-991E-83A68F96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67BD1C-417A-4C2D-A5D6-34C1F5A9C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de la complexité du mot de passe (</a:t>
            </a:r>
            <a:r>
              <a:rPr lang="fr-CA" dirty="0">
                <a:solidFill>
                  <a:srgbClr val="FA4098"/>
                </a:solidFill>
              </a:rPr>
              <a:t>Optionnel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 P</a:t>
            </a:r>
            <a:r>
              <a:rPr lang="fr-CA" sz="2400" dirty="0">
                <a:solidFill>
                  <a:srgbClr val="739CD1"/>
                </a:solidFill>
              </a:rPr>
              <a:t>ar défaut, avec Identity, le mot de passe devra être composé de... </a:t>
            </a:r>
          </a:p>
          <a:p>
            <a:pPr lvl="2"/>
            <a:r>
              <a:rPr lang="fr-CA" dirty="0"/>
              <a:t> </a:t>
            </a:r>
            <a:r>
              <a:rPr lang="fr-CA" dirty="0">
                <a:solidFill>
                  <a:srgbClr val="739CD1"/>
                </a:solidFill>
              </a:rPr>
              <a:t>6 caractères</a:t>
            </a:r>
          </a:p>
          <a:p>
            <a:pPr lvl="2"/>
            <a:r>
              <a:rPr lang="fr-CA" dirty="0">
                <a:solidFill>
                  <a:srgbClr val="739CD1"/>
                </a:solidFill>
              </a:rPr>
              <a:t> 1+ majuscule(s)</a:t>
            </a:r>
          </a:p>
          <a:p>
            <a:pPr lvl="2"/>
            <a:r>
              <a:rPr lang="fr-CA" dirty="0"/>
              <a:t> </a:t>
            </a:r>
            <a:r>
              <a:rPr lang="fr-CA" dirty="0">
                <a:solidFill>
                  <a:srgbClr val="739CD1"/>
                </a:solidFill>
              </a:rPr>
              <a:t>1+ minuscule(s)</a:t>
            </a:r>
          </a:p>
          <a:p>
            <a:pPr lvl="2"/>
            <a:r>
              <a:rPr lang="fr-CA" dirty="0"/>
              <a:t> </a:t>
            </a:r>
            <a:r>
              <a:rPr lang="fr-CA" dirty="0">
                <a:solidFill>
                  <a:srgbClr val="739CD1"/>
                </a:solidFill>
              </a:rPr>
              <a:t>1+ chiffre(s)</a:t>
            </a:r>
          </a:p>
          <a:p>
            <a:pPr lvl="2"/>
            <a:r>
              <a:rPr lang="fr-CA" dirty="0"/>
              <a:t> </a:t>
            </a:r>
            <a:r>
              <a:rPr lang="fr-CA" dirty="0">
                <a:solidFill>
                  <a:srgbClr val="739CD1"/>
                </a:solidFill>
              </a:rPr>
              <a:t>1+ symbole(s) non-alphanumérique.</a:t>
            </a:r>
          </a:p>
          <a:p>
            <a:pPr lvl="1"/>
            <a:r>
              <a:rPr lang="fr-CA" dirty="0"/>
              <a:t> Vous pouvez changer ces conditions dans </a:t>
            </a:r>
            <a:r>
              <a:rPr lang="fr-CA" dirty="0" err="1"/>
              <a:t>Program.cs</a:t>
            </a:r>
            <a:r>
              <a:rPr lang="fr-CA" dirty="0"/>
              <a:t> comme ceci :</a:t>
            </a:r>
            <a:endParaRPr lang="fr-CA" dirty="0">
              <a:solidFill>
                <a:srgbClr val="739CD1"/>
              </a:solidFill>
            </a:endParaRPr>
          </a:p>
          <a:p>
            <a:pPr lvl="1"/>
            <a:endParaRPr lang="fr-CA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0DBC242-9C47-5EA7-AF3B-272791669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18" y="4365524"/>
            <a:ext cx="5993433" cy="2134648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40F8134-18A4-4A31-9512-79CDEF56FB8F}"/>
              </a:ext>
            </a:extLst>
          </p:cNvPr>
          <p:cNvCxnSpPr/>
          <p:nvPr/>
        </p:nvCxnSpPr>
        <p:spPr>
          <a:xfrm flipH="1">
            <a:off x="5400675" y="4962525"/>
            <a:ext cx="1028700" cy="314325"/>
          </a:xfrm>
          <a:prstGeom prst="straightConnector1">
            <a:avLst/>
          </a:prstGeom>
          <a:ln w="762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3DCB22D-252F-41D3-A06A-05DC39D9CD32}"/>
              </a:ext>
            </a:extLst>
          </p:cNvPr>
          <p:cNvSpPr/>
          <p:nvPr/>
        </p:nvSpPr>
        <p:spPr>
          <a:xfrm>
            <a:off x="885118" y="4618460"/>
            <a:ext cx="4467931" cy="1628775"/>
          </a:xfrm>
          <a:prstGeom prst="rect">
            <a:avLst/>
          </a:prstGeom>
          <a:noFill/>
          <a:ln w="28575">
            <a:solidFill>
              <a:srgbClr val="FA409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40554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640" y="1150572"/>
            <a:ext cx="10328278" cy="5026393"/>
          </a:xfrm>
        </p:spPr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Compléter la méthode d’inscription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D7A2059-B6CF-4B4B-A3FC-7161052E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" y="2368968"/>
            <a:ext cx="7242048" cy="413120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16D13A9-9289-4B22-ABEA-8763B5C4A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5081"/>
            <a:ext cx="1251765" cy="102768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B27A0FD-AB0A-4067-A821-A84A05A43A07}"/>
              </a:ext>
            </a:extLst>
          </p:cNvPr>
          <p:cNvSpPr txBox="1"/>
          <p:nvPr/>
        </p:nvSpPr>
        <p:spPr>
          <a:xfrm>
            <a:off x="5803392" y="2198280"/>
            <a:ext cx="4760976" cy="523220"/>
          </a:xfrm>
          <a:prstGeom prst="rect">
            <a:avLst/>
          </a:prstGeom>
          <a:solidFill>
            <a:schemeClr val="bg1"/>
          </a:solidFill>
          <a:ln w="19050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Dans le corps de la requête, il faudra envoyer les 4 paramètres correspondant au </a:t>
            </a:r>
            <a:r>
              <a:rPr lang="fr-CA" sz="1400" b="1" dirty="0">
                <a:solidFill>
                  <a:srgbClr val="FA4098"/>
                </a:solidFill>
              </a:rPr>
              <a:t>DTO</a:t>
            </a:r>
            <a:r>
              <a:rPr lang="fr-CA" sz="1400" dirty="0">
                <a:solidFill>
                  <a:srgbClr val="739CD1"/>
                </a:solidFill>
              </a:rPr>
              <a:t> qu’on vient de créer.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ED58007-CB79-47D3-BF0E-88CC0AB757D5}"/>
              </a:ext>
            </a:extLst>
          </p:cNvPr>
          <p:cNvCxnSpPr/>
          <p:nvPr/>
        </p:nvCxnSpPr>
        <p:spPr>
          <a:xfrm flipH="1">
            <a:off x="4968240" y="2459890"/>
            <a:ext cx="835152" cy="261610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99A0203-EAF9-47A4-B89C-69069EA42643}"/>
              </a:ext>
            </a:extLst>
          </p:cNvPr>
          <p:cNvSpPr/>
          <p:nvPr/>
        </p:nvSpPr>
        <p:spPr>
          <a:xfrm>
            <a:off x="3285744" y="2721500"/>
            <a:ext cx="1682496" cy="222868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0E3076-4B72-4C03-BE8F-6231EDEA6712}"/>
              </a:ext>
            </a:extLst>
          </p:cNvPr>
          <p:cNvSpPr/>
          <p:nvPr/>
        </p:nvSpPr>
        <p:spPr>
          <a:xfrm>
            <a:off x="839754" y="3429000"/>
            <a:ext cx="5722777" cy="458996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34CACC7-D391-4BBE-B8DA-8D205D968762}"/>
              </a:ext>
            </a:extLst>
          </p:cNvPr>
          <p:cNvSpPr txBox="1"/>
          <p:nvPr/>
        </p:nvSpPr>
        <p:spPr>
          <a:xfrm>
            <a:off x="7150608" y="2892188"/>
            <a:ext cx="4760976" cy="954107"/>
          </a:xfrm>
          <a:prstGeom prst="rect">
            <a:avLst/>
          </a:prstGeom>
          <a:solidFill>
            <a:schemeClr val="bg1"/>
          </a:solidFill>
          <a:ln w="19050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Si le </a:t>
            </a:r>
            <a:r>
              <a:rPr lang="fr-CA" sz="1400" b="1" dirty="0">
                <a:solidFill>
                  <a:srgbClr val="739CD1"/>
                </a:solidFill>
              </a:rPr>
              <a:t>mot de passe </a:t>
            </a:r>
            <a:r>
              <a:rPr lang="fr-CA" sz="1400" dirty="0">
                <a:solidFill>
                  <a:srgbClr val="739CD1"/>
                </a:solidFill>
              </a:rPr>
              <a:t>fourni est différent du </a:t>
            </a:r>
            <a:r>
              <a:rPr lang="fr-CA" sz="1400" b="1" dirty="0">
                <a:solidFill>
                  <a:srgbClr val="739CD1"/>
                </a:solidFill>
              </a:rPr>
              <a:t>mot de passe de validation</a:t>
            </a:r>
            <a:r>
              <a:rPr lang="fr-CA" sz="1400" dirty="0">
                <a:solidFill>
                  <a:srgbClr val="739CD1"/>
                </a:solidFill>
              </a:rPr>
              <a:t> fourni, on retourne une </a:t>
            </a:r>
            <a:r>
              <a:rPr lang="fr-CA" sz="1400" dirty="0">
                <a:solidFill>
                  <a:srgbClr val="FA4098"/>
                </a:solidFill>
              </a:rPr>
              <a:t>erreur 400</a:t>
            </a:r>
            <a:r>
              <a:rPr lang="fr-CA" sz="1400" dirty="0">
                <a:solidFill>
                  <a:srgbClr val="739CD1"/>
                </a:solidFill>
              </a:rPr>
              <a:t>. On peut même préciser un </a:t>
            </a:r>
            <a:r>
              <a:rPr lang="fr-CA" sz="1400" dirty="0">
                <a:solidFill>
                  <a:srgbClr val="FA4098"/>
                </a:solidFill>
              </a:rPr>
              <a:t>message</a:t>
            </a:r>
            <a:r>
              <a:rPr lang="fr-CA" sz="1400" dirty="0">
                <a:solidFill>
                  <a:srgbClr val="739CD1"/>
                </a:solidFill>
              </a:rPr>
              <a:t> associé à l’erreur. (Il sera visible dans la console)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EC6F31D-3B89-4203-913E-1F1F74AA04A8}"/>
              </a:ext>
            </a:extLst>
          </p:cNvPr>
          <p:cNvCxnSpPr>
            <a:cxnSpLocks/>
          </p:cNvCxnSpPr>
          <p:nvPr/>
        </p:nvCxnSpPr>
        <p:spPr>
          <a:xfrm flipH="1">
            <a:off x="6630955" y="3298195"/>
            <a:ext cx="532809" cy="130805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95C31B1-6474-4465-9B43-6F46E3E45A98}"/>
              </a:ext>
            </a:extLst>
          </p:cNvPr>
          <p:cNvSpPr/>
          <p:nvPr/>
        </p:nvSpPr>
        <p:spPr>
          <a:xfrm>
            <a:off x="839754" y="4424199"/>
            <a:ext cx="2363756" cy="523830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ACC4ED3-C917-4BF7-9267-073BEE19F573}"/>
              </a:ext>
            </a:extLst>
          </p:cNvPr>
          <p:cNvSpPr txBox="1"/>
          <p:nvPr/>
        </p:nvSpPr>
        <p:spPr>
          <a:xfrm>
            <a:off x="4157473" y="3957515"/>
            <a:ext cx="7120128" cy="954107"/>
          </a:xfrm>
          <a:prstGeom prst="rect">
            <a:avLst/>
          </a:prstGeom>
          <a:solidFill>
            <a:schemeClr val="bg1"/>
          </a:solidFill>
          <a:ln w="19050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On crée un nouvel objet avec la classe d’utilisateur qu’on a créé nous-mêmes. On y glisse juste le </a:t>
            </a:r>
            <a:r>
              <a:rPr lang="fr-CA" sz="1400" b="1" dirty="0">
                <a:solidFill>
                  <a:srgbClr val="739CD1"/>
                </a:solidFill>
              </a:rPr>
              <a:t>nom d’utilisateur</a:t>
            </a:r>
            <a:r>
              <a:rPr lang="fr-CA" sz="1400" dirty="0">
                <a:solidFill>
                  <a:srgbClr val="739CD1"/>
                </a:solidFill>
              </a:rPr>
              <a:t> et le </a:t>
            </a:r>
            <a:r>
              <a:rPr lang="fr-CA" sz="1400" b="1" dirty="0">
                <a:solidFill>
                  <a:srgbClr val="739CD1"/>
                </a:solidFill>
              </a:rPr>
              <a:t>courriel</a:t>
            </a:r>
            <a:r>
              <a:rPr lang="fr-CA" sz="1400" dirty="0">
                <a:solidFill>
                  <a:srgbClr val="739CD1"/>
                </a:solidFill>
              </a:rPr>
              <a:t> pour le moment. (On ne veut pas mettre le mot de passe en clair... ! </a:t>
            </a:r>
            <a:r>
              <a:rPr lang="en-CA" sz="1400" dirty="0">
                <a:solidFill>
                  <a:srgbClr val="739CD1"/>
                </a:solidFill>
              </a:rPr>
              <a:t>😠</a:t>
            </a:r>
            <a:r>
              <a:rPr lang="fr-CA" sz="1400" dirty="0">
                <a:solidFill>
                  <a:srgbClr val="739CD1"/>
                </a:solidFill>
              </a:rPr>
              <a:t>) </a:t>
            </a:r>
            <a:r>
              <a:rPr lang="fr-CA" sz="1400" dirty="0">
                <a:solidFill>
                  <a:srgbClr val="FA4098"/>
                </a:solidFill>
              </a:rPr>
              <a:t>UserName</a:t>
            </a:r>
            <a:r>
              <a:rPr lang="fr-CA" sz="1400" dirty="0">
                <a:solidFill>
                  <a:srgbClr val="739CD1"/>
                </a:solidFill>
              </a:rPr>
              <a:t> et </a:t>
            </a:r>
            <a:r>
              <a:rPr lang="fr-CA" sz="1400" dirty="0">
                <a:solidFill>
                  <a:srgbClr val="FA4098"/>
                </a:solidFill>
              </a:rPr>
              <a:t>Email</a:t>
            </a:r>
            <a:r>
              <a:rPr lang="fr-CA" sz="1400" dirty="0">
                <a:solidFill>
                  <a:srgbClr val="739CD1"/>
                </a:solidFill>
              </a:rPr>
              <a:t> sont des noms de </a:t>
            </a:r>
            <a:r>
              <a:rPr lang="fr-CA" sz="1400" b="1" dirty="0">
                <a:solidFill>
                  <a:srgbClr val="739CD1"/>
                </a:solidFill>
              </a:rPr>
              <a:t>propriétés</a:t>
            </a:r>
            <a:r>
              <a:rPr lang="fr-CA" sz="1400" dirty="0">
                <a:solidFill>
                  <a:srgbClr val="739CD1"/>
                </a:solidFill>
              </a:rPr>
              <a:t> qui sont définies dans la classe dont hérite notre classe d’utilisateurs.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6E3994D3-10A1-4716-8B9D-39AB857D45BB}"/>
              </a:ext>
            </a:extLst>
          </p:cNvPr>
          <p:cNvCxnSpPr>
            <a:cxnSpLocks/>
          </p:cNvCxnSpPr>
          <p:nvPr/>
        </p:nvCxnSpPr>
        <p:spPr>
          <a:xfrm flipH="1">
            <a:off x="3285744" y="4372646"/>
            <a:ext cx="871730" cy="199354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397D8-93D4-4BD3-964F-8DD65749ADBE}"/>
              </a:ext>
            </a:extLst>
          </p:cNvPr>
          <p:cNvSpPr/>
          <p:nvPr/>
        </p:nvSpPr>
        <p:spPr>
          <a:xfrm>
            <a:off x="553082" y="5038791"/>
            <a:ext cx="6892747" cy="179385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FBA3C3D-D9C5-4921-AAC5-AB79E888AEAE}"/>
              </a:ext>
            </a:extLst>
          </p:cNvPr>
          <p:cNvSpPr txBox="1"/>
          <p:nvPr/>
        </p:nvSpPr>
        <p:spPr>
          <a:xfrm>
            <a:off x="6877624" y="5371545"/>
            <a:ext cx="5152645" cy="761688"/>
          </a:xfrm>
          <a:prstGeom prst="rect">
            <a:avLst/>
          </a:prstGeom>
          <a:solidFill>
            <a:schemeClr val="bg1"/>
          </a:solidFill>
          <a:ln w="19050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Tentative d’ajout de l’utilisateur à la base de données. On ajoute également le mot de passe qui sera haché et stocké. Ça pourrait échouer si par exemple un utilisateur avec le même nom existe déjà.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5461DE2-5499-43E1-8088-C2719960B583}"/>
              </a:ext>
            </a:extLst>
          </p:cNvPr>
          <p:cNvCxnSpPr>
            <a:cxnSpLocks/>
          </p:cNvCxnSpPr>
          <p:nvPr/>
        </p:nvCxnSpPr>
        <p:spPr>
          <a:xfrm flipH="1" flipV="1">
            <a:off x="6388359" y="5244177"/>
            <a:ext cx="489266" cy="250864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F95E7F-AC79-4CB6-BC52-D79CAAE51B2B}"/>
              </a:ext>
            </a:extLst>
          </p:cNvPr>
          <p:cNvSpPr/>
          <p:nvPr/>
        </p:nvSpPr>
        <p:spPr>
          <a:xfrm>
            <a:off x="839754" y="5529275"/>
            <a:ext cx="4889242" cy="489623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38712A8-1AAA-45C1-B5DE-43C4ECF7F228}"/>
              </a:ext>
            </a:extLst>
          </p:cNvPr>
          <p:cNvSpPr txBox="1"/>
          <p:nvPr/>
        </p:nvSpPr>
        <p:spPr>
          <a:xfrm>
            <a:off x="3476553" y="6254921"/>
            <a:ext cx="7577531" cy="523220"/>
          </a:xfrm>
          <a:prstGeom prst="rect">
            <a:avLst/>
          </a:prstGeom>
          <a:solidFill>
            <a:schemeClr val="bg1"/>
          </a:solidFill>
          <a:ln w="19050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Si la création de l’utilisateur a échoué, on retourne un code 400 ou 500. Dans le monde idéal on retourne un </a:t>
            </a:r>
            <a:r>
              <a:rPr lang="fr-CA" sz="1400">
                <a:solidFill>
                  <a:srgbClr val="739CD1"/>
                </a:solidFill>
              </a:rPr>
              <a:t>code approprié </a:t>
            </a:r>
            <a:r>
              <a:rPr lang="fr-CA" sz="1400" dirty="0">
                <a:solidFill>
                  <a:srgbClr val="739CD1"/>
                </a:solidFill>
              </a:rPr>
              <a:t>selon la raison de l’échec.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E971DFB2-CA89-4751-9FBD-71A0ABD64FA1}"/>
              </a:ext>
            </a:extLst>
          </p:cNvPr>
          <p:cNvCxnSpPr>
            <a:cxnSpLocks/>
          </p:cNvCxnSpPr>
          <p:nvPr/>
        </p:nvCxnSpPr>
        <p:spPr>
          <a:xfrm flipH="1" flipV="1">
            <a:off x="3122645" y="6048232"/>
            <a:ext cx="353908" cy="32914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024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8934237" cy="5026393"/>
          </a:xfrm>
        </p:spPr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Tester </a:t>
            </a:r>
            <a:r>
              <a:rPr lang="en-CA" dirty="0"/>
              <a:t>😳😬</a:t>
            </a:r>
          </a:p>
          <a:p>
            <a:pPr lvl="2"/>
            <a:r>
              <a:rPr lang="en-CA" dirty="0"/>
              <a:t> N’oubliez pas de créer vos migrations et de mettre à jour votre base de données. Puis on exécute la Web API. </a:t>
            </a:r>
            <a:r>
              <a:rPr lang="en-CA" b="1" dirty="0"/>
              <a:t>Générez votre solution </a:t>
            </a:r>
            <a:r>
              <a:rPr lang="en-CA" dirty="0"/>
              <a:t>avant de faire ces commandes.</a:t>
            </a:r>
            <a:endParaRPr lang="fr-CA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B2842C6-BA96-4018-AD6E-978C5A822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356" y="3046673"/>
            <a:ext cx="7344800" cy="43821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753AD07-9CCC-4C96-B71F-EE91E1496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857" y="3761562"/>
            <a:ext cx="5715798" cy="40010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9829D69-186E-4A3B-A718-EDEDD0A98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309" y="4372196"/>
            <a:ext cx="2819794" cy="64779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64C16BD-67E6-4FAF-9C9F-F6C383329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3694" y="1004677"/>
            <a:ext cx="2242806" cy="376544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5F5D75F-62B5-4DE6-93E5-0C2AC5052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565" y="4943642"/>
            <a:ext cx="2554935" cy="170329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1199856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D1F67042-59AE-34AC-BEAF-DB0769D67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08" y="3921685"/>
            <a:ext cx="5693236" cy="182183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Tester</a:t>
            </a:r>
          </a:p>
          <a:p>
            <a:pPr lvl="2"/>
            <a:r>
              <a:rPr lang="fr-CA" dirty="0"/>
              <a:t> Voici à quoi pourrait ressembler la requête d’inscription côté client. (Angular)</a:t>
            </a:r>
          </a:p>
          <a:p>
            <a:pPr lvl="2"/>
            <a:r>
              <a:rPr lang="fr-CA" dirty="0"/>
              <a:t> On peut envoyer un objet anonyme (dont les propriétés ont </a:t>
            </a:r>
            <a:r>
              <a:rPr lang="fr-CA" u="sng" dirty="0">
                <a:solidFill>
                  <a:srgbClr val="FA4098"/>
                </a:solidFill>
              </a:rPr>
              <a:t>les noms exacts du DTO</a:t>
            </a:r>
            <a:r>
              <a:rPr lang="fr-CA" dirty="0"/>
              <a:t>) ou faire une copie du Model </a:t>
            </a:r>
            <a:r>
              <a:rPr lang="fr-CA" dirty="0" err="1">
                <a:solidFill>
                  <a:srgbClr val="FA4098"/>
                </a:solidFill>
              </a:rPr>
              <a:t>RegisterDTO</a:t>
            </a:r>
            <a:r>
              <a:rPr lang="fr-CA" dirty="0"/>
              <a:t> et l’utiliser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BF6E31-1282-6A1A-1D59-D4ECE4A7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379" y="3119922"/>
            <a:ext cx="3713252" cy="148970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80BC5DA-D7FB-B62D-4B6D-71766850E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364" y="989069"/>
            <a:ext cx="2762636" cy="59063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AE408E4-287E-FE19-7F62-36AD7918E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989" y="4819679"/>
            <a:ext cx="5646033" cy="164358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20D4FDB-D283-D9E7-5568-A9D71A9589AA}"/>
              </a:ext>
            </a:extLst>
          </p:cNvPr>
          <p:cNvSpPr txBox="1"/>
          <p:nvPr/>
        </p:nvSpPr>
        <p:spPr>
          <a:xfrm>
            <a:off x="3658843" y="4454267"/>
            <a:ext cx="1734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Objet anonyme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2C06BE-7ACA-68F2-2E02-B218372BD08D}"/>
              </a:ext>
            </a:extLst>
          </p:cNvPr>
          <p:cNvSpPr/>
          <p:nvPr/>
        </p:nvSpPr>
        <p:spPr>
          <a:xfrm>
            <a:off x="346812" y="4236440"/>
            <a:ext cx="3309575" cy="880844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79B3FE-9740-0EB2-5C2F-61C5B538237B}"/>
              </a:ext>
            </a:extLst>
          </p:cNvPr>
          <p:cNvSpPr/>
          <p:nvPr/>
        </p:nvSpPr>
        <p:spPr>
          <a:xfrm>
            <a:off x="6447008" y="5075339"/>
            <a:ext cx="2277542" cy="880844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B2C8B2C-7ABC-BEC5-8BD0-5021A271EB02}"/>
              </a:ext>
            </a:extLst>
          </p:cNvPr>
          <p:cNvSpPr txBox="1"/>
          <p:nvPr/>
        </p:nvSpPr>
        <p:spPr>
          <a:xfrm>
            <a:off x="8724550" y="5333696"/>
            <a:ext cx="2606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Objet </a:t>
            </a:r>
            <a:r>
              <a:rPr lang="fr-CA" sz="1400" dirty="0" err="1">
                <a:solidFill>
                  <a:srgbClr val="FA4098"/>
                </a:solidFill>
              </a:rPr>
              <a:t>RegisterDTO</a:t>
            </a:r>
            <a:endParaRPr lang="fr-CA" sz="1400" dirty="0">
              <a:solidFill>
                <a:srgbClr val="FA4098"/>
              </a:solidFill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F04F1EB5-B9F3-032A-368E-6C539C8CFF4A}"/>
              </a:ext>
            </a:extLst>
          </p:cNvPr>
          <p:cNvCxnSpPr>
            <a:cxnSpLocks/>
          </p:cNvCxnSpPr>
          <p:nvPr/>
        </p:nvCxnSpPr>
        <p:spPr>
          <a:xfrm flipH="1">
            <a:off x="5290967" y="4894459"/>
            <a:ext cx="203822" cy="283884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30CD3D1-337C-714A-12EF-C63D5A8A3A2B}"/>
              </a:ext>
            </a:extLst>
          </p:cNvPr>
          <p:cNvCxnSpPr>
            <a:cxnSpLocks/>
          </p:cNvCxnSpPr>
          <p:nvPr/>
        </p:nvCxnSpPr>
        <p:spPr>
          <a:xfrm flipH="1">
            <a:off x="11435096" y="5672299"/>
            <a:ext cx="203822" cy="283884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EC5F6DB8-DE4D-C018-B9E1-5E7AB7A0F77A}"/>
              </a:ext>
            </a:extLst>
          </p:cNvPr>
          <p:cNvCxnSpPr>
            <a:cxnSpLocks/>
          </p:cNvCxnSpPr>
          <p:nvPr/>
        </p:nvCxnSpPr>
        <p:spPr>
          <a:xfrm flipH="1" flipV="1">
            <a:off x="3289109" y="5383278"/>
            <a:ext cx="183933" cy="289021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9BB9E15F-C887-1FF6-6FA4-335801B6B44B}"/>
              </a:ext>
            </a:extLst>
          </p:cNvPr>
          <p:cNvCxnSpPr>
            <a:cxnSpLocks/>
          </p:cNvCxnSpPr>
          <p:nvPr/>
        </p:nvCxnSpPr>
        <p:spPr>
          <a:xfrm flipH="1" flipV="1">
            <a:off x="9245431" y="6137481"/>
            <a:ext cx="183933" cy="289021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2EE18688-225B-4D0B-F1B6-3B13143C943B}"/>
              </a:ext>
            </a:extLst>
          </p:cNvPr>
          <p:cNvCxnSpPr/>
          <p:nvPr/>
        </p:nvCxnSpPr>
        <p:spPr>
          <a:xfrm flipV="1">
            <a:off x="6096000" y="3036815"/>
            <a:ext cx="0" cy="3682767"/>
          </a:xfrm>
          <a:prstGeom prst="line">
            <a:avLst/>
          </a:prstGeom>
          <a:ln w="28575">
            <a:solidFill>
              <a:srgbClr val="739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715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Tester</a:t>
            </a:r>
          </a:p>
          <a:p>
            <a:pPr lvl="2"/>
            <a:r>
              <a:rPr lang="fr-CA" dirty="0"/>
              <a:t> Réussite de l’inscription</a:t>
            </a:r>
          </a:p>
          <a:p>
            <a:pPr lvl="3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Attention !</a:t>
            </a:r>
            <a:r>
              <a:rPr lang="fr-CA" dirty="0"/>
              <a:t> Nous ne sommes toujours pas </a:t>
            </a:r>
            <a:r>
              <a:rPr lang="fr-CA" i="1" dirty="0"/>
              <a:t>connectés</a:t>
            </a:r>
            <a:r>
              <a:rPr lang="fr-CA" dirty="0"/>
              <a:t>. Un compte utilisateur a simplement été </a:t>
            </a:r>
            <a:r>
              <a:rPr lang="fr-CA" b="1" dirty="0"/>
              <a:t>créé</a:t>
            </a:r>
            <a:r>
              <a:rPr lang="fr-CA" dirty="0"/>
              <a:t>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103D5F1-659F-40A1-AAA2-701FB96F7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487" y="3341802"/>
            <a:ext cx="3458058" cy="149563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C486044-610F-4C6F-9A68-8B53A8BF4FC6}"/>
              </a:ext>
            </a:extLst>
          </p:cNvPr>
          <p:cNvSpPr txBox="1"/>
          <p:nvPr/>
        </p:nvSpPr>
        <p:spPr>
          <a:xfrm>
            <a:off x="6685410" y="4948844"/>
            <a:ext cx="3986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Dans l’onglet « </a:t>
            </a:r>
            <a:r>
              <a:rPr lang="fr-CA" sz="1600" b="1" dirty="0">
                <a:solidFill>
                  <a:srgbClr val="739CD1"/>
                </a:solidFill>
              </a:rPr>
              <a:t>Network</a:t>
            </a:r>
            <a:r>
              <a:rPr lang="fr-CA" sz="1600" dirty="0">
                <a:solidFill>
                  <a:srgbClr val="739CD1"/>
                </a:solidFill>
              </a:rPr>
              <a:t> » de la console </a:t>
            </a:r>
            <a:r>
              <a:rPr lang="fr-CA" sz="1600" dirty="0">
                <a:solidFill>
                  <a:srgbClr val="FA4098"/>
                </a:solidFill>
              </a:rPr>
              <a:t>Chrome</a:t>
            </a:r>
            <a:r>
              <a:rPr lang="fr-CA" sz="1600" dirty="0">
                <a:solidFill>
                  <a:srgbClr val="739CD1"/>
                </a:solidFill>
              </a:rPr>
              <a:t> ou </a:t>
            </a:r>
            <a:r>
              <a:rPr lang="fr-CA" sz="1600" dirty="0">
                <a:solidFill>
                  <a:srgbClr val="FA4098"/>
                </a:solidFill>
              </a:rPr>
              <a:t>Firefox</a:t>
            </a:r>
            <a:r>
              <a:rPr lang="fr-CA" sz="1600" dirty="0">
                <a:solidFill>
                  <a:srgbClr val="739CD1"/>
                </a:solidFill>
              </a:rPr>
              <a:t>, on voit qu’on reçoit un Code 200. Ça veut dire que l’utilisateur a bien été ajouté à la base de données.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E04E55C-69D2-3BBF-B332-16E6078D8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998" y="831938"/>
            <a:ext cx="3222266" cy="13050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C9A3BE7-DA1D-E2B9-CA76-AB25911DA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112" y="3341802"/>
            <a:ext cx="4313402" cy="49460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BC492ED-E523-4BE7-3E10-DCCFE95AE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620" y="3084409"/>
            <a:ext cx="3769177" cy="37846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3A77189-D5E2-CFF9-124D-DD981BC67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5180" y="3009128"/>
            <a:ext cx="1905266" cy="40963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127AD78-248E-7B88-3E79-5024A1576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22" y="5423256"/>
            <a:ext cx="4581781" cy="35985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E8CAA5B-D00D-B675-E7E9-9A4E14016E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047" y="5895857"/>
            <a:ext cx="5643530" cy="28068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0BFE66C-6F8B-8159-CFE5-1A34191EF3D4}"/>
              </a:ext>
            </a:extLst>
          </p:cNvPr>
          <p:cNvSpPr txBox="1"/>
          <p:nvPr/>
        </p:nvSpPr>
        <p:spPr>
          <a:xfrm>
            <a:off x="602120" y="4306665"/>
            <a:ext cx="5011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Vous pouvez glissez (ou pas) un objet JSON avec du feedback dans la réponse du serveur. </a:t>
            </a:r>
            <a:r>
              <a:rPr lang="en-CA" dirty="0">
                <a:solidFill>
                  <a:srgbClr val="739CD1"/>
                </a:solidFill>
              </a:rPr>
              <a:t>💬</a:t>
            </a:r>
            <a:endParaRPr lang="fr-CA" dirty="0">
              <a:solidFill>
                <a:srgbClr val="739C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502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75FD031-B447-4BAC-ACEA-373834285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Entity Framework ?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ORM</a:t>
            </a:r>
            <a:r>
              <a:rPr lang="fr-CA" dirty="0"/>
              <a:t> open source</a:t>
            </a:r>
          </a:p>
          <a:p>
            <a:pPr lvl="1"/>
            <a:r>
              <a:rPr lang="fr-CA" dirty="0"/>
              <a:t> En gros, nous simplifie grandement la vie et réduit drastiquement le nombre d’opérations à faire manuellement entre une application et sa </a:t>
            </a:r>
            <a:r>
              <a:rPr lang="fr-CA" dirty="0">
                <a:solidFill>
                  <a:srgbClr val="FA4098"/>
                </a:solidFill>
              </a:rPr>
              <a:t>base de données</a:t>
            </a:r>
            <a:r>
              <a:rPr lang="fr-CA" dirty="0"/>
              <a:t>. Il suffit de définir des </a:t>
            </a:r>
            <a:r>
              <a:rPr lang="fr-CA" dirty="0">
                <a:solidFill>
                  <a:srgbClr val="FA4098"/>
                </a:solidFill>
              </a:rPr>
              <a:t>Models</a:t>
            </a:r>
            <a:r>
              <a:rPr lang="fr-CA" dirty="0"/>
              <a:t> dans l’application et une grande partie du travail est automatisée par </a:t>
            </a:r>
            <a:r>
              <a:rPr lang="fr-CA" dirty="0">
                <a:solidFill>
                  <a:srgbClr val="FA4098"/>
                </a:solidFill>
              </a:rPr>
              <a:t>Entity Framework</a:t>
            </a:r>
            <a:r>
              <a:rPr lang="fr-CA" dirty="0"/>
              <a:t>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380D8AF-EF6E-4610-BEE1-202742778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FE6D008-6F8F-4A56-8BB1-CDA12A52104E}"/>
              </a:ext>
            </a:extLst>
          </p:cNvPr>
          <p:cNvSpPr txBox="1"/>
          <p:nvPr/>
        </p:nvSpPr>
        <p:spPr>
          <a:xfrm rot="286245">
            <a:off x="1835106" y="4175897"/>
            <a:ext cx="4210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chien-vache WHERE kek=?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E088954-0504-4764-A69D-D2033C2B4B30}"/>
              </a:ext>
            </a:extLst>
          </p:cNvPr>
          <p:cNvSpPr txBox="1"/>
          <p:nvPr/>
        </p:nvSpPr>
        <p:spPr>
          <a:xfrm rot="18733233">
            <a:off x="2281424" y="4504343"/>
            <a:ext cx="2569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DROP TABLE baboudidou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B69C08F-1885-4FDA-80E6-82290CB372BE}"/>
              </a:ext>
            </a:extLst>
          </p:cNvPr>
          <p:cNvSpPr txBox="1"/>
          <p:nvPr/>
        </p:nvSpPr>
        <p:spPr>
          <a:xfrm rot="1316571">
            <a:off x="1151255" y="5033907"/>
            <a:ext cx="4771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 awkward SET welp=? WHERE whatever&gt;?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9321EF4-6658-4F69-854E-7A074D65CC19}"/>
              </a:ext>
            </a:extLst>
          </p:cNvPr>
          <p:cNvSpPr txBox="1"/>
          <p:nvPr/>
        </p:nvSpPr>
        <p:spPr>
          <a:xfrm rot="20700000">
            <a:off x="161861" y="4109131"/>
            <a:ext cx="4771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ALTER TABLE what ADD no varchar(5)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384D515-4466-43E8-9363-C42FCF50D4DD}"/>
              </a:ext>
            </a:extLst>
          </p:cNvPr>
          <p:cNvSpPr txBox="1"/>
          <p:nvPr/>
        </p:nvSpPr>
        <p:spPr>
          <a:xfrm rot="20998456">
            <a:off x="287954" y="5261426"/>
            <a:ext cx="4771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ALTER TABLE birbs DROP COLUMN colours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623BFB8-329F-40DA-98B1-4E8E752636CD}"/>
              </a:ext>
            </a:extLst>
          </p:cNvPr>
          <p:cNvSpPr txBox="1"/>
          <p:nvPr/>
        </p:nvSpPr>
        <p:spPr>
          <a:xfrm rot="678026">
            <a:off x="523919" y="5597268"/>
            <a:ext cx="4771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ALTER TABLE memes MODIFY COLUMN funny bit 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9CF5C5D5-2F7C-40AA-AC9B-8528539EF491}"/>
              </a:ext>
            </a:extLst>
          </p:cNvPr>
          <p:cNvSpPr/>
          <p:nvPr/>
        </p:nvSpPr>
        <p:spPr>
          <a:xfrm>
            <a:off x="6339341" y="4520876"/>
            <a:ext cx="1273853" cy="1223715"/>
          </a:xfrm>
          <a:prstGeom prst="rightArrow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F3857F0-4008-415E-A53C-2074F50C6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879" y="4211152"/>
            <a:ext cx="2965875" cy="184316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8C3C38C-6B03-4D18-A592-49D3DAD2B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726" y="5415314"/>
            <a:ext cx="1447274" cy="144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10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</a:t>
            </a:r>
            <a:r>
              <a:rPr lang="fr-CA" dirty="0"/>
              <a:t> : Tester</a:t>
            </a:r>
          </a:p>
          <a:p>
            <a:pPr lvl="2"/>
            <a:r>
              <a:rPr lang="fr-CA" dirty="0"/>
              <a:t> </a:t>
            </a:r>
            <a:r>
              <a:rPr lang="fr-CA" b="1" u="sng" dirty="0"/>
              <a:t>Échec</a:t>
            </a:r>
            <a:r>
              <a:rPr lang="fr-CA" dirty="0"/>
              <a:t> de l’inscription et débogage (Cas évident)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3A1C2A3-9CDD-4D2A-A0DC-895EBCDD1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836" y="2815411"/>
            <a:ext cx="5630592" cy="104645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22B9181-FE92-48E0-9A59-7CE5F7F26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888" y="4031148"/>
            <a:ext cx="2742540" cy="66581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8232BF8-95A5-46ED-8667-5A93E96F4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938" y="5502635"/>
            <a:ext cx="7148602" cy="117225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8587D1F-963E-4265-98DB-EC2BDABC2D94}"/>
              </a:ext>
            </a:extLst>
          </p:cNvPr>
          <p:cNvSpPr txBox="1"/>
          <p:nvPr/>
        </p:nvSpPr>
        <p:spPr>
          <a:xfrm>
            <a:off x="2328672" y="5156946"/>
            <a:ext cx="7268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Extrait de la fonction d’inscription dans la Web API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41B6F223-4ED3-45B6-9A3C-ED1CA55E7B27}"/>
              </a:ext>
            </a:extLst>
          </p:cNvPr>
          <p:cNvCxnSpPr>
            <a:cxnSpLocks/>
          </p:cNvCxnSpPr>
          <p:nvPr/>
        </p:nvCxnSpPr>
        <p:spPr>
          <a:xfrm flipH="1">
            <a:off x="7983108" y="5940262"/>
            <a:ext cx="184372" cy="259080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917E3FB-B847-41A8-A125-BC748558E897}"/>
              </a:ext>
            </a:extLst>
          </p:cNvPr>
          <p:cNvCxnSpPr>
            <a:cxnSpLocks/>
          </p:cNvCxnSpPr>
          <p:nvPr/>
        </p:nvCxnSpPr>
        <p:spPr>
          <a:xfrm flipH="1">
            <a:off x="10540821" y="3338637"/>
            <a:ext cx="184372" cy="259080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8F3868E1-64F9-FC8E-5C0E-17615ED77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83" y="2839134"/>
            <a:ext cx="4182716" cy="137908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59B5923-F1B6-FABE-1138-362C9FAE8492}"/>
              </a:ext>
            </a:extLst>
          </p:cNvPr>
          <p:cNvCxnSpPr>
            <a:cxnSpLocks/>
          </p:cNvCxnSpPr>
          <p:nvPr/>
        </p:nvCxnSpPr>
        <p:spPr>
          <a:xfrm flipH="1">
            <a:off x="3512245" y="3772068"/>
            <a:ext cx="184372" cy="259080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59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</a:t>
            </a:r>
            <a:r>
              <a:rPr lang="fr-CA" dirty="0"/>
              <a:t> : Tester</a:t>
            </a:r>
          </a:p>
          <a:p>
            <a:pPr lvl="2"/>
            <a:r>
              <a:rPr lang="fr-CA" dirty="0"/>
              <a:t> </a:t>
            </a:r>
            <a:r>
              <a:rPr lang="fr-CA" b="1" u="sng" dirty="0"/>
              <a:t>Échec</a:t>
            </a:r>
            <a:r>
              <a:rPr lang="fr-CA" dirty="0"/>
              <a:t> de l’inscription et débogage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7CDA187-8897-9AB7-D089-0C0A0421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595" y="2874380"/>
            <a:ext cx="8637749" cy="110923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1F23EF0-9817-01A8-E8E9-4F821D115D9C}"/>
              </a:ext>
            </a:extLst>
          </p:cNvPr>
          <p:cNvSpPr txBox="1"/>
          <p:nvPr/>
        </p:nvSpPr>
        <p:spPr>
          <a:xfrm>
            <a:off x="1380716" y="2535826"/>
            <a:ext cx="7268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Si l’inscription échoue pour une autre raison, on peut mettre un point d’arrêt ici :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57F8ED0-E143-213A-FA87-55318214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62" y="4322174"/>
            <a:ext cx="3196399" cy="102905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557EDEA-5A3F-48EA-8848-8C2C2F014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154" y="4598188"/>
            <a:ext cx="7259063" cy="59063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751A6BB-8E7C-6986-1ACC-E7C23A002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62" y="5580701"/>
            <a:ext cx="3196399" cy="98839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1271B80-011C-0369-3F58-FA0F9F9ED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154" y="5774188"/>
            <a:ext cx="4953691" cy="638264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38EEE19-9A14-068A-899D-9167508AC91C}"/>
              </a:ext>
            </a:extLst>
          </p:cNvPr>
          <p:cNvSpPr txBox="1"/>
          <p:nvPr/>
        </p:nvSpPr>
        <p:spPr>
          <a:xfrm>
            <a:off x="6543554" y="5121141"/>
            <a:ext cx="5429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(Mot de passe trop simple... ou bien configurez des critères différents)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918F16A-40F1-DAC4-98E9-FC4365E7D15C}"/>
              </a:ext>
            </a:extLst>
          </p:cNvPr>
          <p:cNvSpPr txBox="1"/>
          <p:nvPr/>
        </p:nvSpPr>
        <p:spPr>
          <a:xfrm>
            <a:off x="7383631" y="6330361"/>
            <a:ext cx="2121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(L’utilisateur existe déjà !)</a:t>
            </a:r>
          </a:p>
        </p:txBody>
      </p:sp>
    </p:spTree>
    <p:extLst>
      <p:ext uri="{BB962C8B-B14F-4D97-AF65-F5344CB8AC3E}">
        <p14:creationId xmlns:p14="http://schemas.microsoft.com/office/powerpoint/2010/main" val="4205411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0C523B-CB49-49B3-B097-FF4F9E95D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C5DE89-B2B0-4FCD-AD6B-99B49E5FF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Token JWT </a:t>
            </a:r>
            <a:r>
              <a:rPr lang="fr-CA" dirty="0"/>
              <a:t>(</a:t>
            </a:r>
            <a:r>
              <a:rPr lang="fr-CA" b="1" dirty="0">
                <a:solidFill>
                  <a:srgbClr val="FA4098"/>
                </a:solidFill>
              </a:rPr>
              <a:t>J</a:t>
            </a:r>
            <a:r>
              <a:rPr lang="fr-CA" dirty="0"/>
              <a:t>SON </a:t>
            </a:r>
            <a:r>
              <a:rPr lang="fr-CA" b="1" dirty="0">
                <a:solidFill>
                  <a:srgbClr val="FA4098"/>
                </a:solidFill>
              </a:rPr>
              <a:t>W</a:t>
            </a:r>
            <a:r>
              <a:rPr lang="fr-CA" dirty="0"/>
              <a:t>eb </a:t>
            </a:r>
            <a:r>
              <a:rPr lang="fr-CA" b="1" dirty="0" err="1">
                <a:solidFill>
                  <a:srgbClr val="FA4098"/>
                </a:solidFill>
              </a:rPr>
              <a:t>T</a:t>
            </a:r>
            <a:r>
              <a:rPr lang="fr-CA" dirty="0" err="1"/>
              <a:t>oken</a:t>
            </a:r>
            <a:r>
              <a:rPr lang="fr-CA" dirty="0"/>
              <a:t>) </a:t>
            </a:r>
            <a:r>
              <a:rPr lang="en-CA" dirty="0"/>
              <a:t>🔑</a:t>
            </a:r>
            <a:endParaRPr lang="fr-CA" dirty="0"/>
          </a:p>
          <a:p>
            <a:pPr lvl="1"/>
            <a:r>
              <a:rPr lang="fr-CA" dirty="0"/>
              <a:t> Pour permettre à un utilisateur de se connecter et surtout de </a:t>
            </a:r>
            <a:r>
              <a:rPr lang="fr-CA" b="1" dirty="0"/>
              <a:t>« rester » connecté</a:t>
            </a:r>
            <a:r>
              <a:rPr lang="fr-CA" dirty="0"/>
              <a:t>, il faut lui fournir un </a:t>
            </a:r>
            <a:r>
              <a:rPr lang="fr-CA" dirty="0">
                <a:solidFill>
                  <a:srgbClr val="FA4098"/>
                </a:solidFill>
              </a:rPr>
              <a:t>token d’authentification </a:t>
            </a:r>
            <a:r>
              <a:rPr lang="fr-CA" dirty="0"/>
              <a:t>qu’il conservera et glissera dans toutes les requêtes qu’il enverra à la Web API. (Comme avec l’API de Spotify)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 </a:t>
            </a:r>
            <a:r>
              <a:rPr lang="fr-CA" dirty="0"/>
              <a:t>: Package à installer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C607069-B172-4C2D-B898-9D47D7A46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20" y="3725784"/>
            <a:ext cx="4233680" cy="1846769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7C9F6E5-0FB8-4875-AE7F-D69C9347575D}"/>
              </a:ext>
            </a:extLst>
          </p:cNvPr>
          <p:cNvCxnSpPr/>
          <p:nvPr/>
        </p:nvCxnSpPr>
        <p:spPr>
          <a:xfrm flipH="1">
            <a:off x="4362275" y="4806892"/>
            <a:ext cx="352338" cy="36911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291EEF56-D775-49B0-BD60-3AC23DA8785E}"/>
              </a:ext>
            </a:extLst>
          </p:cNvPr>
          <p:cNvSpPr txBox="1"/>
          <p:nvPr/>
        </p:nvSpPr>
        <p:spPr>
          <a:xfrm>
            <a:off x="5484234" y="4859352"/>
            <a:ext cx="441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85D1"/>
                </a:solidFill>
              </a:rPr>
              <a:t>N’oubliez pas qu’on utilise les </a:t>
            </a:r>
            <a:r>
              <a:rPr lang="fr-CA" dirty="0">
                <a:solidFill>
                  <a:srgbClr val="FA4098"/>
                </a:solidFill>
              </a:rPr>
              <a:t>versions 6.x.x </a:t>
            </a:r>
            <a:r>
              <a:rPr lang="fr-CA" dirty="0">
                <a:solidFill>
                  <a:srgbClr val="7385D1"/>
                </a:solidFill>
              </a:rPr>
              <a:t>!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475714F-E65F-04B5-9A90-9979AC6B5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41" y="3735245"/>
            <a:ext cx="4877481" cy="112410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9CC8166-A823-4CDD-8B2B-C2B4282F1BE4}"/>
              </a:ext>
            </a:extLst>
          </p:cNvPr>
          <p:cNvCxnSpPr/>
          <p:nvPr/>
        </p:nvCxnSpPr>
        <p:spPr>
          <a:xfrm flipH="1">
            <a:off x="7056539" y="4305462"/>
            <a:ext cx="352338" cy="36911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4E1BF217-77C6-3128-0BC8-EFE76BE59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748" y="5462478"/>
            <a:ext cx="2744566" cy="133973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8577FA5-3A92-FB1D-4A69-56484CEC3089}"/>
              </a:ext>
            </a:extLst>
          </p:cNvPr>
          <p:cNvSpPr txBox="1"/>
          <p:nvPr/>
        </p:nvSpPr>
        <p:spPr>
          <a:xfrm rot="20835558">
            <a:off x="11455327" y="6412406"/>
            <a:ext cx="780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rgbClr val="7385D1"/>
                </a:solidFill>
                <a:latin typeface="Impact" panose="020B0806030902050204" pitchFamily="34" charset="0"/>
              </a:rPr>
              <a:t>Thicc</a:t>
            </a:r>
            <a:endParaRPr lang="fr-CA" dirty="0">
              <a:solidFill>
                <a:srgbClr val="7385D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239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24E495EA-F991-31E1-0632-0E079F71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8" y="2493996"/>
            <a:ext cx="6694561" cy="3588021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Token JWT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Configuration dans </a:t>
            </a:r>
            <a:r>
              <a:rPr lang="fr-CA" dirty="0" err="1"/>
              <a:t>Program.cs</a:t>
            </a:r>
            <a:endParaRPr lang="fr-CA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A82CF0-08AF-4AC3-9205-4819B80A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0" y="6301907"/>
            <a:ext cx="2215080" cy="39652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BBAE01D-B66B-4819-866C-535E73B3A4D9}"/>
              </a:ext>
            </a:extLst>
          </p:cNvPr>
          <p:cNvSpPr txBox="1"/>
          <p:nvPr/>
        </p:nvSpPr>
        <p:spPr>
          <a:xfrm>
            <a:off x="253691" y="2148864"/>
            <a:ext cx="775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À ajouter après les blocs .</a:t>
            </a:r>
            <a:r>
              <a:rPr lang="fr-CA" sz="1400" dirty="0" err="1">
                <a:solidFill>
                  <a:srgbClr val="FA4098"/>
                </a:solidFill>
              </a:rPr>
              <a:t>AddDbContext</a:t>
            </a:r>
            <a:r>
              <a:rPr lang="fr-CA" sz="1400" dirty="0">
                <a:solidFill>
                  <a:srgbClr val="FA4098"/>
                </a:solidFill>
              </a:rPr>
              <a:t> </a:t>
            </a:r>
            <a:r>
              <a:rPr lang="fr-CA" sz="1400" dirty="0">
                <a:solidFill>
                  <a:srgbClr val="7385D1"/>
                </a:solidFill>
              </a:rPr>
              <a:t>et</a:t>
            </a:r>
            <a:r>
              <a:rPr lang="fr-CA" sz="1400" dirty="0">
                <a:solidFill>
                  <a:srgbClr val="FA4098"/>
                </a:solidFill>
              </a:rPr>
              <a:t> .</a:t>
            </a:r>
            <a:r>
              <a:rPr lang="fr-CA" sz="1400" dirty="0" err="1">
                <a:solidFill>
                  <a:srgbClr val="FA4098"/>
                </a:solidFill>
              </a:rPr>
              <a:t>AddIdentity</a:t>
            </a:r>
            <a:r>
              <a:rPr lang="fr-CA" sz="1400" dirty="0">
                <a:solidFill>
                  <a:srgbClr val="FA4098"/>
                </a:solidFill>
              </a:rPr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28C5AA-48B2-45F3-88C5-7B4C511B955C}"/>
              </a:ext>
            </a:extLst>
          </p:cNvPr>
          <p:cNvSpPr txBox="1"/>
          <p:nvPr/>
        </p:nvSpPr>
        <p:spPr>
          <a:xfrm>
            <a:off x="2547333" y="6269337"/>
            <a:ext cx="4683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rgbClr val="7385D1"/>
                </a:solidFill>
              </a:rPr>
              <a:t>Cette instruction devrait déjà être présente plus bas et elle est importante. Assurez-vous qu’elle soit </a:t>
            </a:r>
            <a:r>
              <a:rPr lang="fr-CA" sz="1200" b="1" u="sng" dirty="0">
                <a:solidFill>
                  <a:srgbClr val="7385D1"/>
                </a:solidFill>
              </a:rPr>
              <a:t>juste avant</a:t>
            </a:r>
            <a:r>
              <a:rPr lang="fr-CA" sz="1200" dirty="0">
                <a:solidFill>
                  <a:srgbClr val="7385D1"/>
                </a:solidFill>
              </a:rPr>
              <a:t> </a:t>
            </a:r>
            <a:r>
              <a:rPr lang="fr-CA" sz="1200" dirty="0">
                <a:solidFill>
                  <a:srgbClr val="FA4098"/>
                </a:solidFill>
              </a:rPr>
              <a:t>.</a:t>
            </a:r>
            <a:r>
              <a:rPr lang="fr-CA" sz="1200" dirty="0" err="1">
                <a:solidFill>
                  <a:srgbClr val="FA4098"/>
                </a:solidFill>
              </a:rPr>
              <a:t>UseAuthorization</a:t>
            </a:r>
            <a:r>
              <a:rPr lang="fr-CA" sz="1200" dirty="0">
                <a:solidFill>
                  <a:srgbClr val="FA4098"/>
                </a:solidFill>
              </a:rPr>
              <a:t>() </a:t>
            </a:r>
            <a:r>
              <a:rPr lang="fr-CA" sz="1200" dirty="0">
                <a:solidFill>
                  <a:srgbClr val="7385D1"/>
                </a:solidFill>
              </a:rPr>
              <a:t>!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2777FF4-8F84-4A06-AFF5-C150C9B6903B}"/>
              </a:ext>
            </a:extLst>
          </p:cNvPr>
          <p:cNvSpPr txBox="1"/>
          <p:nvPr/>
        </p:nvSpPr>
        <p:spPr>
          <a:xfrm>
            <a:off x="7885652" y="2567371"/>
            <a:ext cx="3456264" cy="738664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Un «</a:t>
            </a:r>
            <a:r>
              <a:rPr lang="fr-CA" sz="1400" dirty="0">
                <a:solidFill>
                  <a:srgbClr val="FA4098"/>
                </a:solidFill>
              </a:rPr>
              <a:t> Scheme </a:t>
            </a:r>
            <a:r>
              <a:rPr lang="fr-CA" sz="1400" dirty="0">
                <a:solidFill>
                  <a:srgbClr val="7385D1"/>
                </a:solidFill>
              </a:rPr>
              <a:t>», c’est la manière utilisée pour réaliser l’authentification. Dans notre cas, c’est via un </a:t>
            </a:r>
            <a:r>
              <a:rPr lang="fr-CA" sz="1400" dirty="0">
                <a:solidFill>
                  <a:srgbClr val="FA4098"/>
                </a:solidFill>
              </a:rPr>
              <a:t>Token JWT</a:t>
            </a:r>
            <a:r>
              <a:rPr lang="fr-CA" sz="1400" dirty="0">
                <a:solidFill>
                  <a:srgbClr val="7385D1"/>
                </a:solidFill>
              </a:rPr>
              <a:t>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8D4072D-729B-4046-A4F3-74A399F43697}"/>
              </a:ext>
            </a:extLst>
          </p:cNvPr>
          <p:cNvSpPr txBox="1"/>
          <p:nvPr/>
        </p:nvSpPr>
        <p:spPr>
          <a:xfrm>
            <a:off x="7570848" y="3372635"/>
            <a:ext cx="4449572" cy="1600438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• </a:t>
            </a:r>
            <a:r>
              <a:rPr lang="fr-CA" sz="1400" dirty="0">
                <a:solidFill>
                  <a:srgbClr val="FA4098"/>
                </a:solidFill>
              </a:rPr>
              <a:t>SaveToken</a:t>
            </a:r>
            <a:r>
              <a:rPr lang="fr-CA" sz="1400" dirty="0">
                <a:solidFill>
                  <a:srgbClr val="7385D1"/>
                </a:solidFill>
              </a:rPr>
              <a:t> : L’application sauvegarde le token </a:t>
            </a:r>
            <a:r>
              <a:rPr lang="fr-CA" sz="1400" b="1" dirty="0">
                <a:solidFill>
                  <a:srgbClr val="7385D1"/>
                </a:solidFill>
              </a:rPr>
              <a:t>côté serveur</a:t>
            </a:r>
            <a:r>
              <a:rPr lang="fr-CA" sz="1400" dirty="0">
                <a:solidFill>
                  <a:srgbClr val="7385D1"/>
                </a:solidFill>
              </a:rPr>
              <a:t>. Comme ça si la clé est compromise, on peut quand même valider qu’un token a bel et bien été fourni par le serveur.</a:t>
            </a:r>
          </a:p>
          <a:p>
            <a:r>
              <a:rPr lang="fr-CA" sz="1400" dirty="0">
                <a:solidFill>
                  <a:srgbClr val="7385D1"/>
                </a:solidFill>
              </a:rPr>
              <a:t>• </a:t>
            </a:r>
            <a:r>
              <a:rPr lang="fr-CA" sz="1400" dirty="0">
                <a:solidFill>
                  <a:srgbClr val="FA4098"/>
                </a:solidFill>
              </a:rPr>
              <a:t>RequireHttpsMetadata</a:t>
            </a:r>
            <a:r>
              <a:rPr lang="fr-CA" sz="1400" dirty="0">
                <a:solidFill>
                  <a:srgbClr val="7385D1"/>
                </a:solidFill>
              </a:rPr>
              <a:t> : À mettre à </a:t>
            </a:r>
            <a:r>
              <a:rPr lang="fr-CA" sz="1400" b="1" dirty="0">
                <a:solidFill>
                  <a:srgbClr val="7385D1"/>
                </a:solidFill>
              </a:rPr>
              <a:t>true</a:t>
            </a:r>
            <a:r>
              <a:rPr lang="fr-CA" sz="1400" dirty="0">
                <a:solidFill>
                  <a:srgbClr val="7385D1"/>
                </a:solidFill>
              </a:rPr>
              <a:t> quand on sort de l’environnement de développement et qu’on utilise un certificat </a:t>
            </a:r>
            <a:r>
              <a:rPr lang="fr-CA" sz="1400" b="1" dirty="0">
                <a:solidFill>
                  <a:srgbClr val="7385D1"/>
                </a:solidFill>
              </a:rPr>
              <a:t>TLS</a:t>
            </a:r>
            <a:r>
              <a:rPr lang="fr-CA" sz="1400" dirty="0">
                <a:solidFill>
                  <a:srgbClr val="7385D1"/>
                </a:solidFill>
              </a:rPr>
              <a:t> / </a:t>
            </a:r>
            <a:r>
              <a:rPr lang="fr-CA" sz="1400" b="1" dirty="0">
                <a:solidFill>
                  <a:srgbClr val="7385D1"/>
                </a:solidFill>
              </a:rPr>
              <a:t>SSL</a:t>
            </a:r>
            <a:r>
              <a:rPr lang="fr-CA" sz="1400" dirty="0">
                <a:solidFill>
                  <a:srgbClr val="7385D1"/>
                </a:solidFill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1F2C2C-9B19-4618-8007-1B4BD6210E76}"/>
              </a:ext>
            </a:extLst>
          </p:cNvPr>
          <p:cNvSpPr/>
          <p:nvPr/>
        </p:nvSpPr>
        <p:spPr>
          <a:xfrm>
            <a:off x="520782" y="2876747"/>
            <a:ext cx="6352043" cy="604805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6CED83D-6FA7-497A-ADAA-91D20A780DD4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6872825" y="2936703"/>
            <a:ext cx="1012827" cy="242447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F824C6C-6582-46F8-9770-4916754A5EA2}"/>
              </a:ext>
            </a:extLst>
          </p:cNvPr>
          <p:cNvSpPr/>
          <p:nvPr/>
        </p:nvSpPr>
        <p:spPr>
          <a:xfrm>
            <a:off x="553082" y="3784888"/>
            <a:ext cx="5572685" cy="418506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4D08435-F5D1-40A8-8344-E7B7713BC97B}"/>
              </a:ext>
            </a:extLst>
          </p:cNvPr>
          <p:cNvCxnSpPr>
            <a:cxnSpLocks/>
            <a:stCxn id="10" idx="1"/>
            <a:endCxn id="14" idx="3"/>
          </p:cNvCxnSpPr>
          <p:nvPr/>
        </p:nvCxnSpPr>
        <p:spPr>
          <a:xfrm flipH="1" flipV="1">
            <a:off x="6125767" y="3994141"/>
            <a:ext cx="1445081" cy="178713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AA88D0C-C533-4060-87D3-C3E92AC29710}"/>
              </a:ext>
            </a:extLst>
          </p:cNvPr>
          <p:cNvSpPr txBox="1"/>
          <p:nvPr/>
        </p:nvSpPr>
        <p:spPr>
          <a:xfrm>
            <a:off x="7654954" y="5081278"/>
            <a:ext cx="4159405" cy="738664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• </a:t>
            </a:r>
            <a:r>
              <a:rPr lang="fr-CA" sz="1400" dirty="0">
                <a:solidFill>
                  <a:srgbClr val="FA4098"/>
                </a:solidFill>
              </a:rPr>
              <a:t>Issuer </a:t>
            </a:r>
            <a:r>
              <a:rPr lang="fr-CA" sz="1400" dirty="0">
                <a:solidFill>
                  <a:srgbClr val="7385D1"/>
                </a:solidFill>
              </a:rPr>
              <a:t>: L’adresse qui a le DROIT de créer des Tokens pour l’application. (Mettre le</a:t>
            </a:r>
            <a:r>
              <a:rPr lang="fr-CA" sz="1400" b="1" dirty="0">
                <a:solidFill>
                  <a:srgbClr val="FA4098"/>
                </a:solidFill>
              </a:rPr>
              <a:t> port </a:t>
            </a:r>
            <a:r>
              <a:rPr lang="fr-CA" sz="1400" dirty="0">
                <a:solidFill>
                  <a:srgbClr val="7385D1"/>
                </a:solidFill>
              </a:rPr>
              <a:t>de </a:t>
            </a:r>
            <a:r>
              <a:rPr lang="fr-CA" sz="1400" u="sng" dirty="0">
                <a:solidFill>
                  <a:srgbClr val="7385D1"/>
                </a:solidFill>
              </a:rPr>
              <a:t>votre</a:t>
            </a:r>
            <a:r>
              <a:rPr lang="fr-CA" sz="1400" dirty="0">
                <a:solidFill>
                  <a:srgbClr val="7385D1"/>
                </a:solidFill>
              </a:rPr>
              <a:t> Web API !)</a:t>
            </a:r>
            <a:br>
              <a:rPr lang="fr-CA" sz="1400" dirty="0">
                <a:solidFill>
                  <a:srgbClr val="7385D1"/>
                </a:solidFill>
              </a:rPr>
            </a:br>
            <a:r>
              <a:rPr lang="fr-CA" sz="1400" dirty="0">
                <a:solidFill>
                  <a:srgbClr val="7385D1"/>
                </a:solidFill>
              </a:rPr>
              <a:t>• </a:t>
            </a:r>
            <a:r>
              <a:rPr lang="fr-CA" sz="1400" dirty="0">
                <a:solidFill>
                  <a:srgbClr val="FA4098"/>
                </a:solidFill>
              </a:rPr>
              <a:t>Audience</a:t>
            </a:r>
            <a:r>
              <a:rPr lang="fr-CA" sz="1400" dirty="0">
                <a:solidFill>
                  <a:srgbClr val="7385D1"/>
                </a:solidFill>
              </a:rPr>
              <a:t> : L’adresse qui a le droit d’utiliser le token.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F2EEAA-0C7F-4817-8CD1-BEC48E21D8AC}"/>
              </a:ext>
            </a:extLst>
          </p:cNvPr>
          <p:cNvSpPr/>
          <p:nvPr/>
        </p:nvSpPr>
        <p:spPr>
          <a:xfrm>
            <a:off x="872458" y="4548169"/>
            <a:ext cx="5066947" cy="753673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B7E00A9-444A-4CB3-8E03-AB9E634AEF86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5939405" y="4925006"/>
            <a:ext cx="1668086" cy="272731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7F52709F-99A8-4929-A7DD-C3C60D158205}"/>
              </a:ext>
            </a:extLst>
          </p:cNvPr>
          <p:cNvSpPr txBox="1"/>
          <p:nvPr/>
        </p:nvSpPr>
        <p:spPr>
          <a:xfrm>
            <a:off x="7654954" y="5966768"/>
            <a:ext cx="4159405" cy="307777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• </a:t>
            </a:r>
            <a:r>
              <a:rPr lang="fr-CA" sz="1400" dirty="0">
                <a:solidFill>
                  <a:srgbClr val="FA4098"/>
                </a:solidFill>
              </a:rPr>
              <a:t>Clé symétrique </a:t>
            </a:r>
            <a:r>
              <a:rPr lang="fr-CA" sz="1400" dirty="0">
                <a:solidFill>
                  <a:srgbClr val="7385D1"/>
                </a:solidFill>
              </a:rPr>
              <a:t>pour encoder le </a:t>
            </a:r>
            <a:r>
              <a:rPr lang="fr-CA" sz="1400" dirty="0" err="1">
                <a:solidFill>
                  <a:srgbClr val="7385D1"/>
                </a:solidFill>
              </a:rPr>
              <a:t>Token</a:t>
            </a:r>
            <a:r>
              <a:rPr lang="fr-CA" sz="1400" dirty="0">
                <a:solidFill>
                  <a:srgbClr val="7385D1"/>
                </a:solidFill>
              </a:rPr>
              <a:t>.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DFB9388-8248-4B55-8031-D7C409D30907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6498548" y="5707428"/>
            <a:ext cx="1156406" cy="41322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257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</a:t>
            </a:r>
            <a:r>
              <a:rPr lang="fr-CA" dirty="0"/>
              <a:t> : Dans le </a:t>
            </a:r>
            <a:r>
              <a:rPr lang="fr-CA" b="1" dirty="0"/>
              <a:t>contrôleur</a:t>
            </a:r>
            <a:r>
              <a:rPr lang="fr-CA" dirty="0"/>
              <a:t> de la gestion des utilisateurs, on prépare une méthode : 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Créer un </a:t>
            </a:r>
            <a:r>
              <a:rPr lang="fr-CA" b="1" dirty="0"/>
              <a:t>DTO</a:t>
            </a:r>
            <a:r>
              <a:rPr lang="fr-CA" dirty="0"/>
              <a:t> pour simplifier le transfert des données de connexion.</a:t>
            </a:r>
          </a:p>
          <a:p>
            <a:pPr lvl="2"/>
            <a:r>
              <a:rPr lang="fr-CA" dirty="0"/>
              <a:t> Certains sites utilisent un Username, d’autres un Email, d’autres acceptent les deux...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28209C7-9793-4729-89F9-EA64AB97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850" y="2681571"/>
            <a:ext cx="3057952" cy="828791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2A8AE31-84B4-4BD6-A532-E2719A080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62" y="2358425"/>
            <a:ext cx="4210209" cy="1433399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3536A95-5F4D-007E-A172-9FA5816D2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91814"/>
            <a:ext cx="2326461" cy="1426272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BB10C47-4AF1-7DCF-0E4F-C095F5AED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22" y="4752076"/>
            <a:ext cx="4779140" cy="190574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</p:spTree>
    <p:extLst>
      <p:ext uri="{BB962C8B-B14F-4D97-AF65-F5344CB8AC3E}">
        <p14:creationId xmlns:p14="http://schemas.microsoft.com/office/powerpoint/2010/main" val="1085127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 </a:t>
            </a:r>
            <a:r>
              <a:rPr lang="fr-CA" dirty="0"/>
              <a:t>: Modifier le </a:t>
            </a:r>
            <a:r>
              <a:rPr lang="fr-CA" b="1" dirty="0"/>
              <a:t>routage</a:t>
            </a:r>
            <a:r>
              <a:rPr lang="fr-CA" dirty="0"/>
              <a:t>, si nécessaire.</a:t>
            </a:r>
          </a:p>
          <a:p>
            <a:pPr lvl="2"/>
            <a:r>
              <a:rPr lang="fr-CA" dirty="0"/>
              <a:t> Si votre contrôleur possédait déjà une méthode type POST pour l’inscription, la règle par défaut </a:t>
            </a:r>
            <a:r>
              <a:rPr lang="fr-CA" dirty="0">
                <a:solidFill>
                  <a:srgbClr val="FA4098"/>
                </a:solidFill>
              </a:rPr>
              <a:t>"api/[controller]" </a:t>
            </a:r>
            <a:r>
              <a:rPr lang="fr-CA" dirty="0"/>
              <a:t>pose problème car la requête sera identique pour la connexion.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1CF159-02A8-4CDB-8CC8-73D80866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352" y="2677947"/>
            <a:ext cx="5800865" cy="821296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8C15901-52BD-49EC-AFD4-9445451E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82" y="2980038"/>
            <a:ext cx="5026174" cy="1244102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5EFF81-1BD9-46F3-A980-4009A44B8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89" y="5049933"/>
            <a:ext cx="4055359" cy="1160721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4725DD1-5466-4BF8-88BB-964C3AD5A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352" y="3602089"/>
            <a:ext cx="4831909" cy="94630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1D4D394-8058-4A03-962B-F682CC115AB5}"/>
              </a:ext>
            </a:extLst>
          </p:cNvPr>
          <p:cNvSpPr txBox="1"/>
          <p:nvPr/>
        </p:nvSpPr>
        <p:spPr>
          <a:xfrm>
            <a:off x="9655792" y="2749210"/>
            <a:ext cx="212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FA4098"/>
                </a:solidFill>
              </a:rPr>
              <a:t>.../api/Users (Post)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3F30B5-98BF-4BEA-93F1-08AF95F102B8}"/>
              </a:ext>
            </a:extLst>
          </p:cNvPr>
          <p:cNvSpPr txBox="1"/>
          <p:nvPr/>
        </p:nvSpPr>
        <p:spPr>
          <a:xfrm>
            <a:off x="8667289" y="3623006"/>
            <a:ext cx="212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FA4098"/>
                </a:solidFill>
              </a:rPr>
              <a:t>.../api/Users (Post)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1926959-D6C3-4F66-905A-554B2124F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352" y="4882229"/>
            <a:ext cx="5800865" cy="821296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12AF610-48B9-42F3-90C2-DA7F28C00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352" y="5806371"/>
            <a:ext cx="4831909" cy="94630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4D31963-C39E-4539-B1C7-103F14A73337}"/>
              </a:ext>
            </a:extLst>
          </p:cNvPr>
          <p:cNvSpPr txBox="1"/>
          <p:nvPr/>
        </p:nvSpPr>
        <p:spPr>
          <a:xfrm>
            <a:off x="8825660" y="4923545"/>
            <a:ext cx="291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FA4098"/>
                </a:solidFill>
              </a:rPr>
              <a:t>.../api/Users/Register (Post)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3606CE5-AAB4-4DEC-808E-8D07ECB52E34}"/>
              </a:ext>
            </a:extLst>
          </p:cNvPr>
          <p:cNvSpPr txBox="1"/>
          <p:nvPr/>
        </p:nvSpPr>
        <p:spPr>
          <a:xfrm>
            <a:off x="8013038" y="5841322"/>
            <a:ext cx="267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FA4098"/>
                </a:solidFill>
              </a:rPr>
              <a:t>.../api/Users/Login (Post)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48890D-140B-4E71-B2AE-14B7131FC05D}"/>
              </a:ext>
            </a:extLst>
          </p:cNvPr>
          <p:cNvSpPr txBox="1"/>
          <p:nvPr/>
        </p:nvSpPr>
        <p:spPr>
          <a:xfrm>
            <a:off x="1006190" y="4655214"/>
            <a:ext cx="4087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Changement de la règle globale du contrôleur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5A87C6-8735-4E9F-959E-C6A2082FECA2}"/>
              </a:ext>
            </a:extLst>
          </p:cNvPr>
          <p:cNvSpPr txBox="1"/>
          <p:nvPr/>
        </p:nvSpPr>
        <p:spPr>
          <a:xfrm>
            <a:off x="1006190" y="6283354"/>
            <a:ext cx="4055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Si vous aviez déjà implémenter la requête </a:t>
            </a:r>
            <a:r>
              <a:rPr lang="fr-CA" sz="1400" dirty="0">
                <a:solidFill>
                  <a:srgbClr val="FA4098"/>
                </a:solidFill>
              </a:rPr>
              <a:t>Register</a:t>
            </a:r>
            <a:r>
              <a:rPr lang="fr-CA" sz="1400" dirty="0">
                <a:solidFill>
                  <a:srgbClr val="7385D1"/>
                </a:solidFill>
              </a:rPr>
              <a:t> en  </a:t>
            </a:r>
            <a:r>
              <a:rPr lang="fr-CA" sz="1400" b="1" dirty="0">
                <a:solidFill>
                  <a:srgbClr val="FA4098"/>
                </a:solidFill>
              </a:rPr>
              <a:t>Angular</a:t>
            </a:r>
            <a:r>
              <a:rPr lang="fr-CA" sz="1400" dirty="0">
                <a:solidFill>
                  <a:srgbClr val="7385D1"/>
                </a:solidFill>
              </a:rPr>
              <a:t>, n’oubliez pas de la modifier...</a:t>
            </a: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1C3E9DC6-D1BD-48B2-AA72-DEBD57B05E23}"/>
              </a:ext>
            </a:extLst>
          </p:cNvPr>
          <p:cNvSpPr/>
          <p:nvPr/>
        </p:nvSpPr>
        <p:spPr>
          <a:xfrm>
            <a:off x="2692857" y="4341978"/>
            <a:ext cx="746621" cy="340037"/>
          </a:xfrm>
          <a:prstGeom prst="downArrow">
            <a:avLst/>
          </a:prstGeom>
          <a:solidFill>
            <a:srgbClr val="738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85969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Compléter la fonction de connexion</a:t>
            </a:r>
            <a:r>
              <a:rPr lang="en-CA" dirty="0"/>
              <a:t>😅</a:t>
            </a:r>
            <a:endParaRPr lang="fr-CA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3631DDE-2B10-47F4-834B-59491E5E3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838" y="893179"/>
            <a:ext cx="2323751" cy="174281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8DAEC59-4760-4B1A-A3E2-2BFA0EAD6C22}"/>
              </a:ext>
            </a:extLst>
          </p:cNvPr>
          <p:cNvSpPr txBox="1"/>
          <p:nvPr/>
        </p:nvSpPr>
        <p:spPr>
          <a:xfrm>
            <a:off x="5944472" y="2893385"/>
            <a:ext cx="5315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7385D1"/>
                </a:solidFill>
              </a:rPr>
              <a:t>😠</a:t>
            </a:r>
            <a:r>
              <a:rPr lang="en-CA">
                <a:solidFill>
                  <a:srgbClr val="7385D1"/>
                </a:solidFill>
              </a:rPr>
              <a:t> </a:t>
            </a:r>
            <a:r>
              <a:rPr lang="fr-CA" dirty="0">
                <a:solidFill>
                  <a:srgbClr val="7385D1"/>
                </a:solidFill>
              </a:rPr>
              <a:t>Cette fonction est couverte en plusieurs parties dans les prochaines diapositives avec des </a:t>
            </a:r>
            <a:r>
              <a:rPr lang="fr-CA">
                <a:solidFill>
                  <a:srgbClr val="7385D1"/>
                </a:solidFill>
              </a:rPr>
              <a:t>explications.</a:t>
            </a:r>
          </a:p>
          <a:p>
            <a:endParaRPr lang="fr-CA">
              <a:solidFill>
                <a:srgbClr val="7385D1"/>
              </a:solidFill>
            </a:endParaRPr>
          </a:p>
          <a:p>
            <a:r>
              <a:rPr lang="fr-CA">
                <a:solidFill>
                  <a:srgbClr val="7385D1"/>
                </a:solidFill>
              </a:rPr>
              <a:t>Ne copiez pas la fonction à partir de cette vue d’ensemble, lisez plutôt les prochaines diapositives pour bien saisir ce que vous serez en train de copier ! </a:t>
            </a:r>
            <a:r>
              <a:rPr lang="en-CA">
                <a:solidFill>
                  <a:srgbClr val="7385D1"/>
                </a:solidFill>
              </a:rPr>
              <a:t>😡😡</a:t>
            </a:r>
            <a:endParaRPr lang="fr-CA" dirty="0">
              <a:solidFill>
                <a:srgbClr val="7385D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6C07D30-19AE-4737-710B-40F491AC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1" y="2155971"/>
            <a:ext cx="5823386" cy="4584583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</p:spTree>
    <p:extLst>
      <p:ext uri="{BB962C8B-B14F-4D97-AF65-F5344CB8AC3E}">
        <p14:creationId xmlns:p14="http://schemas.microsoft.com/office/powerpoint/2010/main" val="4191804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287FC4-FB76-4339-86A5-DE06BF7D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2796D-BF23-4037-9EFD-13CAAEFA2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Compléter la fonction de connexion (</a:t>
            </a:r>
            <a:r>
              <a:rPr lang="fr-CA" dirty="0">
                <a:solidFill>
                  <a:srgbClr val="FA4098"/>
                </a:solidFill>
              </a:rPr>
              <a:t>1 de 4</a:t>
            </a:r>
            <a:r>
              <a:rPr lang="fr-CA" dirty="0"/>
              <a:t>)</a:t>
            </a:r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C7C3E6-C41E-4FB9-86E4-B7D75BFB3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0" y="2435072"/>
            <a:ext cx="7071254" cy="2946356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EE82475-8480-4674-A34B-5B585748A70C}"/>
              </a:ext>
            </a:extLst>
          </p:cNvPr>
          <p:cNvSpPr txBox="1"/>
          <p:nvPr/>
        </p:nvSpPr>
        <p:spPr>
          <a:xfrm>
            <a:off x="6955065" y="2042207"/>
            <a:ext cx="4683853" cy="954107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On tente de trouver l’utilisateur grâce au </a:t>
            </a:r>
            <a:r>
              <a:rPr lang="fr-CA" sz="1400" dirty="0">
                <a:solidFill>
                  <a:srgbClr val="FA4098"/>
                </a:solidFill>
              </a:rPr>
              <a:t>UserManager</a:t>
            </a:r>
            <a:r>
              <a:rPr lang="fr-CA" sz="1400" dirty="0">
                <a:solidFill>
                  <a:srgbClr val="7385D1"/>
                </a:solidFill>
              </a:rPr>
              <a:t> (Qui doit être </a:t>
            </a:r>
            <a:r>
              <a:rPr lang="fr-CA" sz="1400" b="1" dirty="0">
                <a:solidFill>
                  <a:srgbClr val="7385D1"/>
                </a:solidFill>
              </a:rPr>
              <a:t>injecté </a:t>
            </a:r>
            <a:r>
              <a:rPr lang="fr-CA" sz="1400" dirty="0">
                <a:solidFill>
                  <a:srgbClr val="7385D1"/>
                </a:solidFill>
              </a:rPr>
              <a:t>dans le </a:t>
            </a:r>
            <a:r>
              <a:rPr lang="fr-CA" sz="1400" b="1" dirty="0">
                <a:solidFill>
                  <a:srgbClr val="7385D1"/>
                </a:solidFill>
              </a:rPr>
              <a:t>constructeur </a:t>
            </a:r>
            <a:r>
              <a:rPr lang="fr-CA" sz="1400" dirty="0">
                <a:solidFill>
                  <a:srgbClr val="7385D1"/>
                </a:solidFill>
              </a:rPr>
              <a:t>du </a:t>
            </a:r>
            <a:r>
              <a:rPr lang="fr-CA" sz="1400" b="1" dirty="0">
                <a:solidFill>
                  <a:srgbClr val="7385D1"/>
                </a:solidFill>
              </a:rPr>
              <a:t>contrôleur</a:t>
            </a:r>
            <a:r>
              <a:rPr lang="fr-CA" sz="1400" dirty="0">
                <a:solidFill>
                  <a:srgbClr val="7385D1"/>
                </a:solidFill>
              </a:rPr>
              <a:t>) On utilise le </a:t>
            </a:r>
            <a:r>
              <a:rPr lang="fr-CA" sz="1400" b="1" dirty="0">
                <a:solidFill>
                  <a:srgbClr val="7385D1"/>
                </a:solidFill>
              </a:rPr>
              <a:t>Username</a:t>
            </a:r>
            <a:r>
              <a:rPr lang="fr-CA" sz="1400" dirty="0">
                <a:solidFill>
                  <a:srgbClr val="7385D1"/>
                </a:solidFill>
              </a:rPr>
              <a:t> fourni par l’application cliente. (Transféré dans un </a:t>
            </a:r>
            <a:r>
              <a:rPr lang="fr-CA" sz="1400" b="1" dirty="0">
                <a:solidFill>
                  <a:srgbClr val="7385D1"/>
                </a:solidFill>
              </a:rPr>
              <a:t>DTO</a:t>
            </a:r>
            <a:r>
              <a:rPr lang="fr-CA" sz="1400" dirty="0">
                <a:solidFill>
                  <a:srgbClr val="7385D1"/>
                </a:solidFill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88F7EE-7855-4883-B486-FD7DCA9A268E}"/>
              </a:ext>
            </a:extLst>
          </p:cNvPr>
          <p:cNvSpPr/>
          <p:nvPr/>
        </p:nvSpPr>
        <p:spPr>
          <a:xfrm>
            <a:off x="520783" y="3196204"/>
            <a:ext cx="5039758" cy="232627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296BD54-D7EC-45B7-8886-05A905B58D0C}"/>
              </a:ext>
            </a:extLst>
          </p:cNvPr>
          <p:cNvCxnSpPr>
            <a:cxnSpLocks/>
          </p:cNvCxnSpPr>
          <p:nvPr/>
        </p:nvCxnSpPr>
        <p:spPr>
          <a:xfrm flipH="1">
            <a:off x="5560541" y="2550253"/>
            <a:ext cx="1394524" cy="78017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D3CCD198-AA36-41A5-B101-76ACF98A5596}"/>
              </a:ext>
            </a:extLst>
          </p:cNvPr>
          <p:cNvSpPr txBox="1"/>
          <p:nvPr/>
        </p:nvSpPr>
        <p:spPr>
          <a:xfrm>
            <a:off x="6987364" y="3750536"/>
            <a:ext cx="4683853" cy="738664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Si l’utilisateur existe et que le mot de passe fourni est valide, on est content ! Pour le moment, c’est incomplet. Il faut créer le </a:t>
            </a:r>
            <a:r>
              <a:rPr lang="fr-CA" sz="1400" dirty="0">
                <a:solidFill>
                  <a:srgbClr val="FA4098"/>
                </a:solidFill>
              </a:rPr>
              <a:t>token</a:t>
            </a:r>
            <a:r>
              <a:rPr lang="fr-CA" sz="1400" dirty="0">
                <a:solidFill>
                  <a:srgbClr val="7385D1"/>
                </a:solidFill>
              </a:rPr>
              <a:t> et l’envoyer à l’application cliente.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F25B6-CC19-4D8B-8C93-4DEB83CF2F77}"/>
              </a:ext>
            </a:extLst>
          </p:cNvPr>
          <p:cNvSpPr/>
          <p:nvPr/>
        </p:nvSpPr>
        <p:spPr>
          <a:xfrm>
            <a:off x="891297" y="3750536"/>
            <a:ext cx="1356953" cy="232627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C2EA91D-DE63-4151-80BA-F4806AEE746C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2248250" y="3866850"/>
            <a:ext cx="4739114" cy="253018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FA5C5948-2ED3-4C76-A7DD-ADAA2120EB5B}"/>
              </a:ext>
            </a:extLst>
          </p:cNvPr>
          <p:cNvSpPr txBox="1"/>
          <p:nvPr/>
        </p:nvSpPr>
        <p:spPr>
          <a:xfrm>
            <a:off x="7118355" y="5232062"/>
            <a:ext cx="4683853" cy="738664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Si on exécute ce code, c’est si l’utilisateur n’existe pas ou bien le mot de passe fourni est invalide. Il est suggéré de rester vague dans le message d’erreur.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D32EF0-9F30-4456-BE0A-D4912724119F}"/>
              </a:ext>
            </a:extLst>
          </p:cNvPr>
          <p:cNvSpPr/>
          <p:nvPr/>
        </p:nvSpPr>
        <p:spPr>
          <a:xfrm>
            <a:off x="891296" y="4525205"/>
            <a:ext cx="6323236" cy="510424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67E6E697-A1B9-4F5F-AD2D-A54393C83448}"/>
              </a:ext>
            </a:extLst>
          </p:cNvPr>
          <p:cNvCxnSpPr>
            <a:cxnSpLocks/>
            <a:stCxn id="16" idx="1"/>
            <a:endCxn id="17" idx="2"/>
          </p:cNvCxnSpPr>
          <p:nvPr/>
        </p:nvCxnSpPr>
        <p:spPr>
          <a:xfrm flipH="1" flipV="1">
            <a:off x="4052914" y="5035629"/>
            <a:ext cx="3065441" cy="565765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92C4932B-63D7-4532-9363-66B359CE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77783"/>
            <a:ext cx="5315860" cy="10813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BA31A7-EB89-964C-4AF8-373848CFCA9F}"/>
              </a:ext>
            </a:extLst>
          </p:cNvPr>
          <p:cNvSpPr txBox="1"/>
          <p:nvPr/>
        </p:nvSpPr>
        <p:spPr>
          <a:xfrm>
            <a:off x="3040662" y="6126894"/>
            <a:ext cx="566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🙄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2408805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287FC4-FB76-4339-86A5-DE06BF7D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2796D-BF23-4037-9EFD-13CAAEFA2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Compléter la fonction de connexion (</a:t>
            </a:r>
            <a:r>
              <a:rPr lang="fr-CA" dirty="0">
                <a:solidFill>
                  <a:srgbClr val="FA4098"/>
                </a:solidFill>
              </a:rPr>
              <a:t>2 de 4</a:t>
            </a:r>
            <a:r>
              <a:rPr lang="fr-CA" dirty="0"/>
              <a:t>)</a:t>
            </a:r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F09D4D3-C978-45E9-9FDD-34EF511D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98" y="2960447"/>
            <a:ext cx="6587912" cy="2358173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DB3D483-9213-4598-9EBC-CFFA648DC470}"/>
              </a:ext>
            </a:extLst>
          </p:cNvPr>
          <p:cNvSpPr txBox="1"/>
          <p:nvPr/>
        </p:nvSpPr>
        <p:spPr>
          <a:xfrm>
            <a:off x="6955065" y="2293876"/>
            <a:ext cx="4683853" cy="2062103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Parmi les </a:t>
            </a:r>
            <a:r>
              <a:rPr lang="fr-CA" sz="1600" b="1" dirty="0">
                <a:solidFill>
                  <a:srgbClr val="FA4098"/>
                </a:solidFill>
              </a:rPr>
              <a:t>rôles</a:t>
            </a:r>
            <a:r>
              <a:rPr lang="fr-CA" sz="1600" dirty="0">
                <a:solidFill>
                  <a:srgbClr val="7385D1"/>
                </a:solidFill>
              </a:rPr>
              <a:t> qui existent dans notre application, on récupère la liste des rôles de notre utilisateur.</a:t>
            </a:r>
          </a:p>
          <a:p>
            <a:endParaRPr lang="fr-CA" sz="1600" dirty="0">
              <a:solidFill>
                <a:srgbClr val="7385D1"/>
              </a:solidFill>
            </a:endParaRPr>
          </a:p>
          <a:p>
            <a:r>
              <a:rPr lang="fr-CA" sz="1600" dirty="0">
                <a:solidFill>
                  <a:srgbClr val="7385D1"/>
                </a:solidFill>
              </a:rPr>
              <a:t>Pour le moment, nous resterons vague sur cette partie, mais elle nous servira plus tard !</a:t>
            </a:r>
          </a:p>
          <a:p>
            <a:endParaRPr lang="fr-CA" sz="1600" dirty="0">
              <a:solidFill>
                <a:srgbClr val="7385D1"/>
              </a:solidFill>
            </a:endParaRPr>
          </a:p>
          <a:p>
            <a:r>
              <a:rPr lang="fr-CA" sz="1600" dirty="0">
                <a:solidFill>
                  <a:srgbClr val="7385D1"/>
                </a:solidFill>
              </a:rPr>
              <a:t>On ne donne pas encore de rôle à nos utilisateurs, donc </a:t>
            </a:r>
            <a:r>
              <a:rPr lang="fr-CA" sz="1600" dirty="0">
                <a:solidFill>
                  <a:srgbClr val="FA4098"/>
                </a:solidFill>
              </a:rPr>
              <a:t>authClaims</a:t>
            </a:r>
            <a:r>
              <a:rPr lang="fr-CA" sz="1600" dirty="0">
                <a:solidFill>
                  <a:srgbClr val="7385D1"/>
                </a:solidFill>
              </a:rPr>
              <a:t> restera vide.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DE636-F640-45EA-AC70-CE45FA4FFD8E}"/>
              </a:ext>
            </a:extLst>
          </p:cNvPr>
          <p:cNvSpPr/>
          <p:nvPr/>
        </p:nvSpPr>
        <p:spPr>
          <a:xfrm>
            <a:off x="520783" y="3582098"/>
            <a:ext cx="5039758" cy="1359018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88A575D-7E7B-4B79-B58F-03254959B2EA}"/>
              </a:ext>
            </a:extLst>
          </p:cNvPr>
          <p:cNvCxnSpPr>
            <a:cxnSpLocks/>
          </p:cNvCxnSpPr>
          <p:nvPr/>
        </p:nvCxnSpPr>
        <p:spPr>
          <a:xfrm flipH="1">
            <a:off x="5560541" y="2801922"/>
            <a:ext cx="1394524" cy="78017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730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A7EFE63-045B-1812-1D0D-4AE8AF43C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14" y="2948161"/>
            <a:ext cx="7280991" cy="2884921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E287FC4-FB76-4339-86A5-DE06BF7D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2796D-BF23-4037-9EFD-13CAAEFA2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Compléter la fonction de connexion (</a:t>
            </a:r>
            <a:r>
              <a:rPr lang="fr-CA" dirty="0">
                <a:solidFill>
                  <a:srgbClr val="FA4098"/>
                </a:solidFill>
              </a:rPr>
              <a:t>3 de 4</a:t>
            </a:r>
            <a:r>
              <a:rPr lang="fr-CA" dirty="0"/>
              <a:t>)</a:t>
            </a:r>
          </a:p>
          <a:p>
            <a:endParaRPr lang="fr-CA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9EBC980-6C8A-4AAF-A8D6-3A77D2B449A2}"/>
              </a:ext>
            </a:extLst>
          </p:cNvPr>
          <p:cNvSpPr txBox="1"/>
          <p:nvPr/>
        </p:nvSpPr>
        <p:spPr>
          <a:xfrm>
            <a:off x="7030566" y="2095910"/>
            <a:ext cx="4743294" cy="1815882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On crée une </a:t>
            </a:r>
            <a:r>
              <a:rPr lang="fr-CA" sz="1600" dirty="0">
                <a:solidFill>
                  <a:srgbClr val="FA4098"/>
                </a:solidFill>
              </a:rPr>
              <a:t>clé symétrique </a:t>
            </a:r>
            <a:r>
              <a:rPr lang="fr-CA" sz="1600" dirty="0">
                <a:solidFill>
                  <a:srgbClr val="7385D1"/>
                </a:solidFill>
              </a:rPr>
              <a:t>pour </a:t>
            </a:r>
            <a:r>
              <a:rPr lang="fr-CA" sz="1600" b="1" dirty="0">
                <a:solidFill>
                  <a:srgbClr val="7385D1"/>
                </a:solidFill>
              </a:rPr>
              <a:t>encoder </a:t>
            </a:r>
            <a:r>
              <a:rPr lang="fr-CA" sz="1600" dirty="0">
                <a:solidFill>
                  <a:srgbClr val="7385D1"/>
                </a:solidFill>
              </a:rPr>
              <a:t>le </a:t>
            </a:r>
            <a:r>
              <a:rPr lang="fr-CA" sz="1600" dirty="0">
                <a:solidFill>
                  <a:srgbClr val="FA4098"/>
                </a:solidFill>
              </a:rPr>
              <a:t>Token</a:t>
            </a:r>
            <a:r>
              <a:rPr lang="fr-CA" sz="1600" dirty="0">
                <a:solidFill>
                  <a:srgbClr val="7385D1"/>
                </a:solidFill>
              </a:rPr>
              <a:t>. (C’est la même clé que dans </a:t>
            </a:r>
            <a:r>
              <a:rPr lang="fr-CA" sz="1600" dirty="0" err="1">
                <a:solidFill>
                  <a:srgbClr val="FA4098"/>
                </a:solidFill>
              </a:rPr>
              <a:t>Program.cs</a:t>
            </a:r>
            <a:r>
              <a:rPr lang="fr-CA" sz="1600" dirty="0">
                <a:solidFill>
                  <a:srgbClr val="7385D1"/>
                </a:solidFill>
              </a:rPr>
              <a:t>, car les clés symétriques sont identiques pour chiffrer et déchiffrer)</a:t>
            </a:r>
          </a:p>
          <a:p>
            <a:endParaRPr lang="fr-CA" sz="1600" dirty="0">
              <a:solidFill>
                <a:srgbClr val="7385D1"/>
              </a:solidFill>
            </a:endParaRPr>
          </a:p>
          <a:p>
            <a:r>
              <a:rPr lang="fr-CA" sz="1600" dirty="0">
                <a:solidFill>
                  <a:srgbClr val="7385D1"/>
                </a:solidFill>
              </a:rPr>
              <a:t>On crée ensuite le Token. Notons qu’on peut déterminer quand le Token va expirer. (Ici, la date d’expiration est «</a:t>
            </a:r>
            <a:r>
              <a:rPr lang="fr-CA" sz="1600" dirty="0">
                <a:solidFill>
                  <a:srgbClr val="FA4098"/>
                </a:solidFill>
              </a:rPr>
              <a:t> Maintenant </a:t>
            </a:r>
            <a:r>
              <a:rPr lang="fr-CA" sz="1600" dirty="0">
                <a:solidFill>
                  <a:srgbClr val="7385D1"/>
                </a:solidFill>
              </a:rPr>
              <a:t>»</a:t>
            </a:r>
            <a:r>
              <a:rPr lang="fr-CA" sz="1600" dirty="0">
                <a:solidFill>
                  <a:srgbClr val="FA4098"/>
                </a:solidFill>
              </a:rPr>
              <a:t> + 30 minutes</a:t>
            </a:r>
            <a:r>
              <a:rPr lang="fr-CA" sz="1600" dirty="0">
                <a:solidFill>
                  <a:srgbClr val="7385D1"/>
                </a:solidFill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4DEE8C-2D20-4E25-A025-673206E14B75}"/>
              </a:ext>
            </a:extLst>
          </p:cNvPr>
          <p:cNvSpPr/>
          <p:nvPr/>
        </p:nvSpPr>
        <p:spPr>
          <a:xfrm>
            <a:off x="313355" y="4051883"/>
            <a:ext cx="7178014" cy="1744910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2E80BE9-FADD-410F-A0CC-D27F5722B150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flipH="1">
            <a:off x="7491369" y="3911792"/>
            <a:ext cx="1910844" cy="101254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BA8F0394-A6F1-4589-A037-B652D3E84502}"/>
              </a:ext>
            </a:extLst>
          </p:cNvPr>
          <p:cNvSpPr txBox="1"/>
          <p:nvPr/>
        </p:nvSpPr>
        <p:spPr>
          <a:xfrm>
            <a:off x="8204433" y="4855847"/>
            <a:ext cx="3569427" cy="830997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Le secret (Ici, </a:t>
            </a:r>
            <a:r>
              <a:rPr lang="fr-CA" sz="1600" dirty="0">
                <a:solidFill>
                  <a:srgbClr val="FA4098"/>
                </a:solidFill>
              </a:rPr>
              <a:t>"Salut"</a:t>
            </a:r>
            <a:r>
              <a:rPr lang="fr-CA" sz="1600" dirty="0">
                <a:solidFill>
                  <a:srgbClr val="7385D1"/>
                </a:solidFill>
              </a:rPr>
              <a:t>) doit être le même que dans </a:t>
            </a:r>
            <a:r>
              <a:rPr lang="fr-CA" sz="1600" dirty="0" err="1">
                <a:solidFill>
                  <a:srgbClr val="FA4098"/>
                </a:solidFill>
              </a:rPr>
              <a:t>Program.cs</a:t>
            </a:r>
            <a:r>
              <a:rPr lang="fr-CA" sz="1600" dirty="0">
                <a:solidFill>
                  <a:srgbClr val="FA4098"/>
                </a:solidFill>
              </a:rPr>
              <a:t> </a:t>
            </a:r>
            <a:r>
              <a:rPr lang="fr-CA" sz="1600" dirty="0">
                <a:solidFill>
                  <a:srgbClr val="7385D1"/>
                </a:solidFill>
              </a:rPr>
              <a:t>! (La longue phrase)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E683BC1-F186-CCB0-B708-CDBA7947A6E8}"/>
              </a:ext>
            </a:extLst>
          </p:cNvPr>
          <p:cNvSpPr txBox="1"/>
          <p:nvPr/>
        </p:nvSpPr>
        <p:spPr>
          <a:xfrm>
            <a:off x="3436088" y="4770449"/>
            <a:ext cx="2718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Identiques à dans </a:t>
            </a:r>
            <a:r>
              <a:rPr lang="fr-CA" sz="1400" dirty="0" err="1">
                <a:solidFill>
                  <a:srgbClr val="FA4098"/>
                </a:solidFill>
              </a:rPr>
              <a:t>Program.cs</a:t>
            </a:r>
            <a:r>
              <a:rPr lang="fr-CA" sz="1400" dirty="0">
                <a:solidFill>
                  <a:srgbClr val="FA4098"/>
                </a:solidFill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760345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75FD031-B447-4BAC-ACEA-373834285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DbContext </a:t>
            </a:r>
            <a:r>
              <a:rPr lang="en-CA" dirty="0"/>
              <a:t>💾</a:t>
            </a:r>
            <a:endParaRPr lang="fr-CA" dirty="0"/>
          </a:p>
          <a:p>
            <a:pPr lvl="1"/>
            <a:r>
              <a:rPr lang="fr-CA" dirty="0"/>
              <a:t> Instance de la base de données</a:t>
            </a:r>
          </a:p>
          <a:p>
            <a:pPr lvl="2"/>
            <a:r>
              <a:rPr lang="fr-CA" dirty="0"/>
              <a:t> On peut effectuer des opérations CRUD sur cette instance.</a:t>
            </a:r>
          </a:p>
          <a:p>
            <a:pPr lvl="2"/>
            <a:endParaRPr lang="fr-CA" dirty="0"/>
          </a:p>
          <a:p>
            <a:r>
              <a:rPr lang="fr-CA" dirty="0"/>
              <a:t> DbSets</a:t>
            </a:r>
          </a:p>
          <a:p>
            <a:pPr lvl="1"/>
            <a:r>
              <a:rPr lang="fr-CA" dirty="0"/>
              <a:t> Instances des tables de la base de données</a:t>
            </a:r>
          </a:p>
          <a:p>
            <a:pPr lvl="2"/>
            <a:r>
              <a:rPr lang="fr-CA" dirty="0"/>
              <a:t> Ces tables sont basées sur nos Models.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380D8AF-EF6E-4610-BEE1-202742778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3A0626A-F1DD-491B-8C92-D54D755CF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702" y="3301767"/>
            <a:ext cx="3982006" cy="724001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BA57A75-49C4-43C5-A83F-15712FB8B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54" y="4300091"/>
            <a:ext cx="6938159" cy="2200080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</p:spTree>
    <p:extLst>
      <p:ext uri="{BB962C8B-B14F-4D97-AF65-F5344CB8AC3E}">
        <p14:creationId xmlns:p14="http://schemas.microsoft.com/office/powerpoint/2010/main" val="2325756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287FC4-FB76-4339-86A5-DE06BF7D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2796D-BF23-4037-9EFD-13CAAEFA2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Compléter la fonction de connexion (</a:t>
            </a:r>
            <a:r>
              <a:rPr lang="fr-CA" dirty="0">
                <a:solidFill>
                  <a:srgbClr val="FA4098"/>
                </a:solidFill>
              </a:rPr>
              <a:t>4 de 4</a:t>
            </a:r>
            <a:r>
              <a:rPr lang="fr-CA" dirty="0"/>
              <a:t>)</a:t>
            </a:r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40AA3C-DB23-49F0-8DC6-3BEEB311B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55" y="3376445"/>
            <a:ext cx="6458851" cy="1333686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0893B02-4356-4BD5-9689-F8F12409C8C0}"/>
              </a:ext>
            </a:extLst>
          </p:cNvPr>
          <p:cNvSpPr txBox="1"/>
          <p:nvPr/>
        </p:nvSpPr>
        <p:spPr>
          <a:xfrm>
            <a:off x="7125252" y="2204967"/>
            <a:ext cx="4743294" cy="1569660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Dans le </a:t>
            </a:r>
            <a:r>
              <a:rPr lang="fr-CA" sz="1600" dirty="0">
                <a:solidFill>
                  <a:srgbClr val="FA4098"/>
                </a:solidFill>
              </a:rPr>
              <a:t>return Ok(...)</a:t>
            </a:r>
            <a:r>
              <a:rPr lang="fr-CA" sz="1600" dirty="0">
                <a:solidFill>
                  <a:srgbClr val="7385D1"/>
                </a:solidFill>
              </a:rPr>
              <a:t>, il nous reste à glisser le </a:t>
            </a:r>
            <a:r>
              <a:rPr lang="fr-CA" sz="1600" dirty="0">
                <a:solidFill>
                  <a:srgbClr val="FA4098"/>
                </a:solidFill>
              </a:rPr>
              <a:t>token</a:t>
            </a:r>
            <a:r>
              <a:rPr lang="fr-CA" sz="1600" dirty="0">
                <a:solidFill>
                  <a:srgbClr val="7385D1"/>
                </a:solidFill>
              </a:rPr>
              <a:t> qu’on souhaite envoyer à l’application cliente ! Nous allons voir quelques diapositives plus loin comment récupérer et utiliser ce Token.</a:t>
            </a:r>
          </a:p>
          <a:p>
            <a:endParaRPr lang="fr-CA" sz="1600" dirty="0">
              <a:solidFill>
                <a:srgbClr val="7385D1"/>
              </a:solidFill>
            </a:endParaRPr>
          </a:p>
          <a:p>
            <a:r>
              <a:rPr lang="fr-CA" sz="1600" dirty="0">
                <a:solidFill>
                  <a:srgbClr val="7385D1"/>
                </a:solidFill>
              </a:rPr>
              <a:t>(Ça va ressembler largement au </a:t>
            </a:r>
            <a:r>
              <a:rPr lang="fr-CA" sz="1600" dirty="0">
                <a:solidFill>
                  <a:srgbClr val="FA4098"/>
                </a:solidFill>
              </a:rPr>
              <a:t>Token Spotify</a:t>
            </a:r>
            <a:r>
              <a:rPr lang="fr-CA" sz="1600" dirty="0">
                <a:solidFill>
                  <a:srgbClr val="7385D1"/>
                </a:solidFill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85D5DE-0602-4EC9-AA05-0D01CF5086AA}"/>
              </a:ext>
            </a:extLst>
          </p:cNvPr>
          <p:cNvSpPr/>
          <p:nvPr/>
        </p:nvSpPr>
        <p:spPr>
          <a:xfrm>
            <a:off x="774749" y="3884104"/>
            <a:ext cx="5860943" cy="562062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6E72953-9924-48A0-B2FE-CA2BC8255D35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flipH="1">
            <a:off x="6635692" y="3774627"/>
            <a:ext cx="2861207" cy="390508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E34817D-479B-437A-A59B-C788FF1236F1}"/>
              </a:ext>
            </a:extLst>
          </p:cNvPr>
          <p:cNvSpPr txBox="1"/>
          <p:nvPr/>
        </p:nvSpPr>
        <p:spPr>
          <a:xfrm>
            <a:off x="3637511" y="5925848"/>
            <a:ext cx="6224990" cy="707886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2000" dirty="0">
                <a:solidFill>
                  <a:srgbClr val="7385D1"/>
                </a:solidFill>
              </a:rPr>
              <a:t>N’hésitez pas à retourner 4 diapositives en arrière pour visualiser la fonction en entier qui est plutôt </a:t>
            </a:r>
            <a:r>
              <a:rPr lang="fr-CA" sz="2000" i="1" dirty="0">
                <a:solidFill>
                  <a:srgbClr val="7385D1"/>
                </a:solidFill>
              </a:rPr>
              <a:t>thicc</a:t>
            </a:r>
            <a:r>
              <a:rPr lang="fr-CA" sz="2000" dirty="0">
                <a:solidFill>
                  <a:srgbClr val="7385D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925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facultative </a:t>
            </a:r>
            <a:r>
              <a:rPr lang="fr-CA" dirty="0"/>
              <a:t>: Spécifier le secret de la clé dans la configuration</a:t>
            </a:r>
          </a:p>
          <a:p>
            <a:pPr lvl="2"/>
            <a:r>
              <a:rPr lang="fr-CA" dirty="0"/>
              <a:t> Notre secret peut être spécifié dans appsettings.json. Ainsi, on pourra invoquer la configuration dans </a:t>
            </a:r>
            <a:r>
              <a:rPr lang="fr-CA" dirty="0" err="1"/>
              <a:t>Program.cs</a:t>
            </a:r>
            <a:r>
              <a:rPr lang="fr-CA" dirty="0"/>
              <a:t> et le contrôleur d’utilisateurs plutôt que d’écrire 2 fois la même clé.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1C218E-AC7C-4E91-950F-A88025A8C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6" y="2933695"/>
            <a:ext cx="2823932" cy="1782251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71969D0-5718-4862-A130-80AF45E7A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901" y="2974403"/>
            <a:ext cx="8067034" cy="45459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A4A4EA3-B6A9-45A8-9762-443B64158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901" y="4203408"/>
            <a:ext cx="8067034" cy="663044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79B68DD-5DED-458A-9CB3-225B592EB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370" y="898124"/>
            <a:ext cx="2667372" cy="50489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BE09F97-70A0-407F-BBE0-77A9C47DC541}"/>
              </a:ext>
            </a:extLst>
          </p:cNvPr>
          <p:cNvSpPr txBox="1"/>
          <p:nvPr/>
        </p:nvSpPr>
        <p:spPr>
          <a:xfrm>
            <a:off x="334766" y="4744861"/>
            <a:ext cx="2823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appsettings.json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4453688-DDD7-434B-9D70-C8825DB83676}"/>
              </a:ext>
            </a:extLst>
          </p:cNvPr>
          <p:cNvCxnSpPr/>
          <p:nvPr/>
        </p:nvCxnSpPr>
        <p:spPr>
          <a:xfrm>
            <a:off x="11031523" y="3338818"/>
            <a:ext cx="117446" cy="106540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AB0EA8CB-0765-4C0D-9E2A-6D61A6FDF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018" y="5424488"/>
            <a:ext cx="5641906" cy="126866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0B76CEA-E5EE-4A5A-807C-A57DC2C06706}"/>
              </a:ext>
            </a:extLst>
          </p:cNvPr>
          <p:cNvSpPr txBox="1"/>
          <p:nvPr/>
        </p:nvSpPr>
        <p:spPr>
          <a:xfrm>
            <a:off x="1921707" y="5654990"/>
            <a:ext cx="4158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85D1"/>
                </a:solidFill>
              </a:rPr>
              <a:t>Attention ! Pour donner accès à la </a:t>
            </a:r>
            <a:r>
              <a:rPr lang="fr-CA" dirty="0">
                <a:solidFill>
                  <a:srgbClr val="FA4098"/>
                </a:solidFill>
              </a:rPr>
              <a:t>configuration</a:t>
            </a:r>
            <a:r>
              <a:rPr lang="fr-CA" dirty="0">
                <a:solidFill>
                  <a:srgbClr val="7385D1"/>
                </a:solidFill>
              </a:rPr>
              <a:t> dans une classe, il y a une injection à faire dans le constructeur.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6F39F43-6685-4EF8-83B3-9DE2664B97BF}"/>
              </a:ext>
            </a:extLst>
          </p:cNvPr>
          <p:cNvCxnSpPr>
            <a:cxnSpLocks/>
          </p:cNvCxnSpPr>
          <p:nvPr/>
        </p:nvCxnSpPr>
        <p:spPr>
          <a:xfrm flipH="1">
            <a:off x="7893341" y="5693444"/>
            <a:ext cx="596318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0CE98E08-2453-4ABC-8361-2C4CF6C0F618}"/>
              </a:ext>
            </a:extLst>
          </p:cNvPr>
          <p:cNvCxnSpPr>
            <a:cxnSpLocks/>
          </p:cNvCxnSpPr>
          <p:nvPr/>
        </p:nvCxnSpPr>
        <p:spPr>
          <a:xfrm flipH="1">
            <a:off x="8545431" y="6449851"/>
            <a:ext cx="596318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DC0C777A-E3BE-4ABF-9B0D-43CDDCCCB95D}"/>
              </a:ext>
            </a:extLst>
          </p:cNvPr>
          <p:cNvCxnSpPr>
            <a:cxnSpLocks/>
          </p:cNvCxnSpPr>
          <p:nvPr/>
        </p:nvCxnSpPr>
        <p:spPr>
          <a:xfrm flipH="1">
            <a:off x="11228617" y="5587068"/>
            <a:ext cx="281078" cy="27695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057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25405"/>
            <a:ext cx="11118135" cy="5026393"/>
          </a:xfrm>
        </p:spPr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5</a:t>
            </a:r>
            <a:r>
              <a:rPr lang="fr-CA" dirty="0"/>
              <a:t> : Tester ! </a:t>
            </a:r>
            <a:r>
              <a:rPr lang="en-CA" dirty="0"/>
              <a:t>😳</a:t>
            </a:r>
          </a:p>
          <a:p>
            <a:pPr lvl="2"/>
            <a:r>
              <a:rPr lang="fr-CA" dirty="0"/>
              <a:t> La requête pourrait ressembler à ceci. Assurez-vous que les identifiants de l’utilisateur que vous utilisez doivent être ceux d’un utilisateur déjà </a:t>
            </a:r>
            <a:r>
              <a:rPr lang="fr-CA" b="1" dirty="0"/>
              <a:t>inscris</a:t>
            </a:r>
            <a:r>
              <a:rPr lang="fr-CA" dirty="0"/>
              <a:t> dans l’application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F33B69-54A4-4C5A-8070-3867F58AB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428" y="2778520"/>
            <a:ext cx="3229426" cy="1533739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489FA2F-9BF1-42C6-A96F-DFC77E06A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101" y="4878383"/>
            <a:ext cx="5870766" cy="1708424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81D6AD0-1650-420B-B587-E03C0A8FB634}"/>
              </a:ext>
            </a:extLst>
          </p:cNvPr>
          <p:cNvSpPr txBox="1"/>
          <p:nvPr/>
        </p:nvSpPr>
        <p:spPr>
          <a:xfrm>
            <a:off x="7672361" y="5130945"/>
            <a:ext cx="3559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85D1"/>
                </a:solidFill>
              </a:rPr>
              <a:t>Code </a:t>
            </a:r>
            <a:r>
              <a:rPr lang="fr-CA" dirty="0">
                <a:solidFill>
                  <a:srgbClr val="FA4098"/>
                </a:solidFill>
              </a:rPr>
              <a:t>200</a:t>
            </a:r>
            <a:r>
              <a:rPr lang="fr-CA" dirty="0">
                <a:solidFill>
                  <a:srgbClr val="7385D1"/>
                </a:solidFill>
              </a:rPr>
              <a:t> -&gt; Succès !</a:t>
            </a:r>
          </a:p>
          <a:p>
            <a:r>
              <a:rPr lang="fr-CA" dirty="0">
                <a:solidFill>
                  <a:srgbClr val="7385D1"/>
                </a:solidFill>
              </a:rPr>
              <a:t>Si on </a:t>
            </a:r>
            <a:r>
              <a:rPr lang="fr-CA" dirty="0">
                <a:solidFill>
                  <a:srgbClr val="FA4098"/>
                </a:solidFill>
              </a:rPr>
              <a:t>console.log() </a:t>
            </a:r>
            <a:r>
              <a:rPr lang="fr-CA" dirty="0">
                <a:solidFill>
                  <a:srgbClr val="7385D1"/>
                </a:solidFill>
              </a:rPr>
              <a:t>le résultat de la requête, on peut voir le </a:t>
            </a:r>
            <a:r>
              <a:rPr lang="fr-CA" dirty="0" err="1">
                <a:solidFill>
                  <a:srgbClr val="FA4098"/>
                </a:solidFill>
              </a:rPr>
              <a:t>token</a:t>
            </a:r>
            <a:r>
              <a:rPr lang="fr-CA" dirty="0">
                <a:solidFill>
                  <a:srgbClr val="7385D1"/>
                </a:solidFill>
              </a:rPr>
              <a:t> dans le chemin </a:t>
            </a:r>
            <a:r>
              <a:rPr lang="fr-CA" dirty="0">
                <a:solidFill>
                  <a:srgbClr val="FA4098"/>
                </a:solidFill>
              </a:rPr>
              <a:t>x.token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620314F-B605-1FC0-0854-FAC8FA1FC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83" y="2870703"/>
            <a:ext cx="7823175" cy="1116593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46EE3B8-E5AD-FFB1-2D8E-028E8A9DE8DC}"/>
              </a:ext>
            </a:extLst>
          </p:cNvPr>
          <p:cNvSpPr txBox="1"/>
          <p:nvPr/>
        </p:nvSpPr>
        <p:spPr>
          <a:xfrm>
            <a:off x="520783" y="4000847"/>
            <a:ext cx="7823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Comme pour </a:t>
            </a:r>
            <a:r>
              <a:rPr lang="fr-CA" sz="1400" dirty="0" err="1">
                <a:solidFill>
                  <a:srgbClr val="7385D1"/>
                </a:solidFill>
              </a:rPr>
              <a:t>register</a:t>
            </a:r>
            <a:r>
              <a:rPr lang="fr-CA" sz="1400" dirty="0">
                <a:solidFill>
                  <a:srgbClr val="7385D1"/>
                </a:solidFill>
              </a:rPr>
              <a:t>(), vous pouvez recopier le DTO ou utiliser un objet anonyme.</a:t>
            </a:r>
          </a:p>
        </p:txBody>
      </p:sp>
    </p:spTree>
    <p:extLst>
      <p:ext uri="{BB962C8B-B14F-4D97-AF65-F5344CB8AC3E}">
        <p14:creationId xmlns:p14="http://schemas.microsoft.com/office/powerpoint/2010/main" val="228963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5</a:t>
            </a:r>
            <a:r>
              <a:rPr lang="fr-CA" dirty="0"/>
              <a:t> : Tester ! </a:t>
            </a:r>
            <a:r>
              <a:rPr lang="en-CA" dirty="0"/>
              <a:t>😳</a:t>
            </a:r>
          </a:p>
          <a:p>
            <a:pPr lvl="2"/>
            <a:r>
              <a:rPr lang="fr-CA" dirty="0"/>
              <a:t> Vous l’aurez deviné : Si on utilise un nom d’utilisateur </a:t>
            </a:r>
            <a:r>
              <a:rPr lang="fr-CA" b="1" dirty="0"/>
              <a:t>inconnu</a:t>
            </a:r>
            <a:r>
              <a:rPr lang="fr-CA" dirty="0"/>
              <a:t> ou un mot de passe </a:t>
            </a:r>
            <a:r>
              <a:rPr lang="fr-CA" b="1" dirty="0"/>
              <a:t>invalide</a:t>
            </a:r>
            <a:r>
              <a:rPr lang="fr-CA" dirty="0"/>
              <a:t>, on obtient une erreur.</a:t>
            </a: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r>
              <a:rPr lang="fr-CA" dirty="0"/>
              <a:t> Si vous étiez « pourtant sûr » d’avoir créé l’utilisateur, c’est peut-être que votre </a:t>
            </a:r>
            <a:r>
              <a:rPr lang="fr-CA" b="1" dirty="0"/>
              <a:t>inscription</a:t>
            </a:r>
            <a:r>
              <a:rPr lang="fr-CA" dirty="0"/>
              <a:t> fonctionne mal. Une autre erreur classique est de mal configurer le </a:t>
            </a:r>
            <a:r>
              <a:rPr lang="fr-CA" dirty="0" err="1">
                <a:solidFill>
                  <a:srgbClr val="FA4098"/>
                </a:solidFill>
              </a:rPr>
              <a:t>Issuer</a:t>
            </a:r>
            <a:r>
              <a:rPr lang="fr-CA" dirty="0"/>
              <a:t> / </a:t>
            </a:r>
            <a:r>
              <a:rPr lang="fr-CA" dirty="0">
                <a:solidFill>
                  <a:srgbClr val="FA4098"/>
                </a:solidFill>
              </a:rPr>
              <a:t>Audience</a:t>
            </a:r>
            <a:r>
              <a:rPr lang="fr-CA" dirty="0"/>
              <a:t>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387F17E-E14F-41AC-A93B-D617CEBC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222" y="2866863"/>
            <a:ext cx="5768339" cy="2037302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295134D6-BE56-4583-9C13-A434D8C984DF}"/>
              </a:ext>
            </a:extLst>
          </p:cNvPr>
          <p:cNvCxnSpPr>
            <a:cxnSpLocks/>
          </p:cNvCxnSpPr>
          <p:nvPr/>
        </p:nvCxnSpPr>
        <p:spPr>
          <a:xfrm flipH="1">
            <a:off x="6841175" y="4309018"/>
            <a:ext cx="281078" cy="27695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523F0755-CF48-AF60-4C2E-14350C274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163" y="5697085"/>
            <a:ext cx="4267796" cy="60968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EE6CB7B-D2BF-DCC8-7FBD-D58003E6C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575" y="5683287"/>
            <a:ext cx="4991797" cy="571580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235DDE-F459-9607-A48F-831A5DB4BF4C}"/>
              </a:ext>
            </a:extLst>
          </p:cNvPr>
          <p:cNvSpPr/>
          <p:nvPr/>
        </p:nvSpPr>
        <p:spPr>
          <a:xfrm>
            <a:off x="8615494" y="5697085"/>
            <a:ext cx="159391" cy="293680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F06A102-F9EE-F497-FCF8-961D450AE823}"/>
              </a:ext>
            </a:extLst>
          </p:cNvPr>
          <p:cNvSpPr txBox="1"/>
          <p:nvPr/>
        </p:nvSpPr>
        <p:spPr>
          <a:xfrm>
            <a:off x="1559483" y="6312679"/>
            <a:ext cx="2633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Dans </a:t>
            </a:r>
            <a:r>
              <a:rPr lang="fr-CA" sz="1400" dirty="0" err="1">
                <a:solidFill>
                  <a:srgbClr val="7385D1"/>
                </a:solidFill>
              </a:rPr>
              <a:t>UsersController</a:t>
            </a:r>
            <a:endParaRPr lang="fr-CA" sz="1400" dirty="0">
              <a:solidFill>
                <a:srgbClr val="7385D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5772A98-C69F-E1B5-B9C1-EE73AE60D48D}"/>
              </a:ext>
            </a:extLst>
          </p:cNvPr>
          <p:cNvSpPr txBox="1"/>
          <p:nvPr/>
        </p:nvSpPr>
        <p:spPr>
          <a:xfrm>
            <a:off x="5982016" y="6268665"/>
            <a:ext cx="2633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Dans </a:t>
            </a:r>
            <a:r>
              <a:rPr lang="fr-CA" sz="1400" dirty="0" err="1">
                <a:solidFill>
                  <a:srgbClr val="7385D1"/>
                </a:solidFill>
              </a:rPr>
              <a:t>Program.cs</a:t>
            </a:r>
            <a:endParaRPr lang="fr-CA" sz="1400" dirty="0">
              <a:solidFill>
                <a:srgbClr val="7385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976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Utilisation du </a:t>
            </a:r>
            <a:r>
              <a:rPr lang="fr-CA" dirty="0" err="1"/>
              <a:t>token</a:t>
            </a:r>
            <a:endParaRPr lang="fr-CA" dirty="0"/>
          </a:p>
          <a:p>
            <a:pPr lvl="1"/>
            <a:r>
              <a:rPr lang="fr-CA" dirty="0"/>
              <a:t> Il faut </a:t>
            </a:r>
            <a:r>
              <a:rPr lang="fr-CA" b="1" dirty="0"/>
              <a:t>s</a:t>
            </a:r>
            <a:r>
              <a:rPr lang="en-CA" b="1" dirty="0"/>
              <a:t>tocker </a:t>
            </a:r>
            <a:r>
              <a:rPr lang="en-CA" dirty="0"/>
              <a:t>le </a:t>
            </a:r>
            <a:r>
              <a:rPr lang="en-CA" dirty="0">
                <a:solidFill>
                  <a:srgbClr val="FA4098"/>
                </a:solidFill>
              </a:rPr>
              <a:t>token</a:t>
            </a:r>
            <a:r>
              <a:rPr lang="en-CA" dirty="0"/>
              <a:t> ! On en a besoin !</a:t>
            </a:r>
          </a:p>
          <a:p>
            <a:pPr lvl="2"/>
            <a:r>
              <a:rPr lang="fr-CA" dirty="0"/>
              <a:t> Le glisser dans le </a:t>
            </a:r>
            <a:r>
              <a:rPr lang="fr-CA" dirty="0">
                <a:solidFill>
                  <a:srgbClr val="FA4098"/>
                </a:solidFill>
              </a:rPr>
              <a:t>stockage local </a:t>
            </a:r>
            <a:r>
              <a:rPr lang="fr-CA" dirty="0"/>
              <a:t>fait l’affaire, comme ça on est sûr que la donnée n’est pas perdue en changeant de composant. Notez que dans cet exemple, on ne gère pas l’</a:t>
            </a:r>
            <a:r>
              <a:rPr lang="fr-CA" dirty="0">
                <a:solidFill>
                  <a:srgbClr val="FA4098"/>
                </a:solidFill>
              </a:rPr>
              <a:t>invalidité</a:t>
            </a:r>
            <a:r>
              <a:rPr lang="fr-CA" dirty="0"/>
              <a:t> du </a:t>
            </a:r>
            <a:r>
              <a:rPr lang="fr-CA" dirty="0">
                <a:solidFill>
                  <a:srgbClr val="FA4098"/>
                </a:solidFill>
              </a:rPr>
              <a:t>token</a:t>
            </a:r>
            <a:r>
              <a:rPr lang="fr-CA" dirty="0"/>
              <a:t> qui risque de déranger dans 30 minutes. </a:t>
            </a:r>
            <a:r>
              <a:rPr lang="fr-CA" sz="1600" dirty="0"/>
              <a:t>On pourrait cela dit récupérer le « </a:t>
            </a:r>
            <a:r>
              <a:rPr lang="fr-CA" sz="1600" dirty="0" err="1">
                <a:solidFill>
                  <a:srgbClr val="FA4098"/>
                </a:solidFill>
              </a:rPr>
              <a:t>validTo</a:t>
            </a:r>
            <a:r>
              <a:rPr lang="fr-CA" sz="1600" dirty="0"/>
              <a:t> » et s’en servir pour automatiquement inviter l’utilisateur à se reconnecter lorsque nécessaire. (Ou constamment redemander un </a:t>
            </a:r>
            <a:r>
              <a:rPr lang="fr-CA" sz="1600" dirty="0" err="1"/>
              <a:t>token</a:t>
            </a:r>
            <a:r>
              <a:rPr lang="fr-CA" sz="1600" dirty="0"/>
              <a:t> quand la page est rafraîchit)</a:t>
            </a:r>
          </a:p>
          <a:p>
            <a:endParaRPr lang="fr-CA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FA1A977-971A-20FF-9774-BEFF9EF4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92" y="3429000"/>
            <a:ext cx="10050278" cy="1733792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76D3A2B-8DE5-4103-99CE-5420A9CF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493" y="4820000"/>
            <a:ext cx="6405558" cy="1864052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3DC33BB-7348-417F-958E-EEEFC33CDCD6}"/>
              </a:ext>
            </a:extLst>
          </p:cNvPr>
          <p:cNvCxnSpPr>
            <a:cxnSpLocks/>
          </p:cNvCxnSpPr>
          <p:nvPr/>
        </p:nvCxnSpPr>
        <p:spPr>
          <a:xfrm flipH="1">
            <a:off x="7556057" y="5940488"/>
            <a:ext cx="281078" cy="27695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589D1FC-1044-F1D8-A5B7-D9A53980CB62}"/>
              </a:ext>
            </a:extLst>
          </p:cNvPr>
          <p:cNvCxnSpPr>
            <a:cxnSpLocks/>
          </p:cNvCxnSpPr>
          <p:nvPr/>
        </p:nvCxnSpPr>
        <p:spPr>
          <a:xfrm flipH="1" flipV="1">
            <a:off x="4453529" y="4820000"/>
            <a:ext cx="261084" cy="34279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065D531-7211-C66D-991E-3F51D7FD4742}"/>
              </a:ext>
            </a:extLst>
          </p:cNvPr>
          <p:cNvCxnSpPr>
            <a:cxnSpLocks/>
          </p:cNvCxnSpPr>
          <p:nvPr/>
        </p:nvCxnSpPr>
        <p:spPr>
          <a:xfrm flipH="1" flipV="1">
            <a:off x="5560541" y="4282681"/>
            <a:ext cx="261084" cy="34279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56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Utilisation du token</a:t>
            </a:r>
          </a:p>
          <a:p>
            <a:pPr lvl="1"/>
            <a:r>
              <a:rPr lang="fr-CA" dirty="0"/>
              <a:t> Voici à quoi ressemblerait une fonction qui utilise le token d’authentification. On doit récupérer le token dans le </a:t>
            </a:r>
            <a:r>
              <a:rPr lang="fr-CA" dirty="0">
                <a:solidFill>
                  <a:srgbClr val="FA4098"/>
                </a:solidFill>
              </a:rPr>
              <a:t>stockage local </a:t>
            </a:r>
            <a:r>
              <a:rPr lang="fr-CA" dirty="0"/>
              <a:t>et créer un « </a:t>
            </a:r>
            <a:r>
              <a:rPr lang="fr-CA" dirty="0">
                <a:solidFill>
                  <a:srgbClr val="FA4098"/>
                </a:solidFill>
              </a:rPr>
              <a:t>httpOptions</a:t>
            </a:r>
            <a:r>
              <a:rPr lang="fr-CA" dirty="0"/>
              <a:t> » qui accompagnera la requête.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5249877-7EBB-1679-78CB-A2F0AA7D4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31" y="2933766"/>
            <a:ext cx="10908738" cy="3332983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051FBAE-77A3-4D37-B415-67D9AE25881A}"/>
              </a:ext>
            </a:extLst>
          </p:cNvPr>
          <p:cNvCxnSpPr>
            <a:cxnSpLocks/>
          </p:cNvCxnSpPr>
          <p:nvPr/>
        </p:nvCxnSpPr>
        <p:spPr>
          <a:xfrm flipV="1">
            <a:off x="9899009" y="5489723"/>
            <a:ext cx="557821" cy="37364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1426A7F3-3DA1-4549-B5D0-62BC952D24DC}"/>
              </a:ext>
            </a:extLst>
          </p:cNvPr>
          <p:cNvSpPr txBox="1"/>
          <p:nvPr/>
        </p:nvSpPr>
        <p:spPr>
          <a:xfrm>
            <a:off x="6396142" y="5838411"/>
            <a:ext cx="489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FA4098"/>
                </a:solidFill>
              </a:rPr>
              <a:t>httpOptions</a:t>
            </a:r>
            <a:r>
              <a:rPr lang="fr-CA" sz="1600" dirty="0">
                <a:solidFill>
                  <a:srgbClr val="7385D1"/>
                </a:solidFill>
              </a:rPr>
              <a:t> doit être glissé en 2</a:t>
            </a:r>
            <a:r>
              <a:rPr lang="fr-CA" sz="1600" baseline="30000" dirty="0">
                <a:solidFill>
                  <a:srgbClr val="7385D1"/>
                </a:solidFill>
              </a:rPr>
              <a:t>e</a:t>
            </a:r>
            <a:r>
              <a:rPr lang="fr-CA" sz="1600" dirty="0">
                <a:solidFill>
                  <a:srgbClr val="7385D1"/>
                </a:solidFill>
              </a:rPr>
              <a:t> paramètre après l’URL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F8281A-5B09-100F-75FD-644F2CE2E81F}"/>
              </a:ext>
            </a:extLst>
          </p:cNvPr>
          <p:cNvSpPr txBox="1"/>
          <p:nvPr/>
        </p:nvSpPr>
        <p:spPr>
          <a:xfrm>
            <a:off x="5561390" y="3062649"/>
            <a:ext cx="4895440" cy="1323439"/>
          </a:xfrm>
          <a:prstGeom prst="rect">
            <a:avLst/>
          </a:prstGeom>
          <a:noFill/>
          <a:ln w="28575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FA4098"/>
                </a:solidFill>
              </a:rPr>
              <a:t>ATTENTION</a:t>
            </a:r>
            <a:r>
              <a:rPr lang="fr-CA" sz="1600" dirty="0">
                <a:solidFill>
                  <a:srgbClr val="7385D1"/>
                </a:solidFill>
              </a:rPr>
              <a:t> aux détails ! </a:t>
            </a:r>
            <a:r>
              <a:rPr lang="en-CA" sz="1600" dirty="0">
                <a:solidFill>
                  <a:srgbClr val="7385D1"/>
                </a:solidFill>
              </a:rPr>
              <a:t>😠😡📝</a:t>
            </a:r>
            <a:endParaRPr lang="fr-CA" sz="1600" dirty="0">
              <a:solidFill>
                <a:srgbClr val="7385D1"/>
              </a:solidFill>
            </a:endParaRPr>
          </a:p>
          <a:p>
            <a:r>
              <a:rPr lang="fr-CA" sz="1600" dirty="0">
                <a:solidFill>
                  <a:srgbClr val="7385D1"/>
                </a:solidFill>
              </a:rPr>
              <a:t>• L’espace après </a:t>
            </a:r>
            <a:r>
              <a:rPr lang="fr-CA" sz="1600" dirty="0" err="1">
                <a:solidFill>
                  <a:srgbClr val="7385D1"/>
                </a:solidFill>
              </a:rPr>
              <a:t>Bearer</a:t>
            </a:r>
            <a:endParaRPr lang="fr-CA" sz="1600" dirty="0">
              <a:solidFill>
                <a:srgbClr val="7385D1"/>
              </a:solidFill>
            </a:endParaRPr>
          </a:p>
          <a:p>
            <a:r>
              <a:rPr lang="fr-CA" sz="1600" dirty="0">
                <a:solidFill>
                  <a:srgbClr val="7385D1"/>
                </a:solidFill>
              </a:rPr>
              <a:t>• Pas de fautes de frappe</a:t>
            </a:r>
          </a:p>
          <a:p>
            <a:r>
              <a:rPr lang="fr-CA" sz="1600" dirty="0">
                <a:solidFill>
                  <a:srgbClr val="7385D1"/>
                </a:solidFill>
              </a:rPr>
              <a:t>• La clé du stockage local doit être la même que lorsque vous avez reçu le </a:t>
            </a:r>
            <a:r>
              <a:rPr lang="fr-CA" sz="1600" dirty="0" err="1">
                <a:solidFill>
                  <a:srgbClr val="7385D1"/>
                </a:solidFill>
              </a:rPr>
              <a:t>token</a:t>
            </a:r>
            <a:r>
              <a:rPr lang="fr-CA" sz="1600" dirty="0">
                <a:solidFill>
                  <a:srgbClr val="7385D1"/>
                </a:solidFill>
              </a:rPr>
              <a:t>...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ED71947-FC5E-3413-23B4-428270120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899" y="4225941"/>
            <a:ext cx="3425683" cy="28731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3730656-83E0-3AA5-AE4F-70430CDEADF6}"/>
              </a:ext>
            </a:extLst>
          </p:cNvPr>
          <p:cNvCxnSpPr/>
          <p:nvPr/>
        </p:nvCxnSpPr>
        <p:spPr>
          <a:xfrm>
            <a:off x="4404220" y="3437389"/>
            <a:ext cx="528507" cy="0"/>
          </a:xfrm>
          <a:prstGeom prst="line">
            <a:avLst/>
          </a:prstGeom>
          <a:ln w="19050">
            <a:solidFill>
              <a:srgbClr val="FA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7C8B15E-9E21-5CE2-308E-FE8117CB4BD7}"/>
              </a:ext>
            </a:extLst>
          </p:cNvPr>
          <p:cNvCxnSpPr/>
          <p:nvPr/>
        </p:nvCxnSpPr>
        <p:spPr>
          <a:xfrm>
            <a:off x="9741016" y="4471311"/>
            <a:ext cx="528507" cy="0"/>
          </a:xfrm>
          <a:prstGeom prst="line">
            <a:avLst/>
          </a:prstGeom>
          <a:ln w="19050">
            <a:solidFill>
              <a:srgbClr val="FA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266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Utilisation du token</a:t>
            </a:r>
          </a:p>
          <a:p>
            <a:pPr lvl="1"/>
            <a:r>
              <a:rPr lang="fr-CA" dirty="0"/>
              <a:t> Avec une requête de type </a:t>
            </a:r>
            <a:r>
              <a:rPr lang="fr-CA" dirty="0">
                <a:solidFill>
                  <a:srgbClr val="FA4098"/>
                </a:solidFill>
              </a:rPr>
              <a:t>POST</a:t>
            </a:r>
            <a:r>
              <a:rPr lang="fr-CA" dirty="0"/>
              <a:t> (ou </a:t>
            </a:r>
            <a:r>
              <a:rPr lang="fr-CA" dirty="0">
                <a:solidFill>
                  <a:srgbClr val="FA4098"/>
                </a:solidFill>
              </a:rPr>
              <a:t>put</a:t>
            </a:r>
            <a:r>
              <a:rPr lang="fr-CA" dirty="0"/>
              <a:t>), ça fait 3 paramètres : URL, corps, et options HTTP.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E8B63DD-4CE8-B7B4-A502-78E529FD4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93" y="2535073"/>
            <a:ext cx="9380913" cy="317235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A61690C-785E-3AD2-0728-D1A40F55BB45}"/>
              </a:ext>
            </a:extLst>
          </p:cNvPr>
          <p:cNvCxnSpPr>
            <a:cxnSpLocks/>
          </p:cNvCxnSpPr>
          <p:nvPr/>
        </p:nvCxnSpPr>
        <p:spPr>
          <a:xfrm flipH="1" flipV="1">
            <a:off x="9999641" y="4922593"/>
            <a:ext cx="281078" cy="40773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9190F51-6FC2-9611-B58A-AA737182D385}"/>
              </a:ext>
            </a:extLst>
          </p:cNvPr>
          <p:cNvCxnSpPr>
            <a:cxnSpLocks/>
          </p:cNvCxnSpPr>
          <p:nvPr/>
        </p:nvCxnSpPr>
        <p:spPr>
          <a:xfrm flipV="1">
            <a:off x="8863750" y="4921517"/>
            <a:ext cx="171469" cy="40881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438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Quand</a:t>
            </a:r>
            <a:r>
              <a:rPr lang="fr-CA" dirty="0"/>
              <a:t> utiliser un token ?</a:t>
            </a:r>
          </a:p>
          <a:p>
            <a:pPr lvl="1"/>
            <a:r>
              <a:rPr lang="fr-CA" dirty="0"/>
              <a:t> Si on veut que toutes les actions d’un contrôleur </a:t>
            </a:r>
            <a:r>
              <a:rPr lang="fr-CA" dirty="0">
                <a:solidFill>
                  <a:srgbClr val="FA4098"/>
                </a:solidFill>
              </a:rPr>
              <a:t>nécessitent l’authentification</a:t>
            </a:r>
            <a:r>
              <a:rPr lang="fr-CA" dirty="0"/>
              <a:t>, on glisse </a:t>
            </a:r>
            <a:r>
              <a:rPr lang="fr-CA" dirty="0">
                <a:solidFill>
                  <a:srgbClr val="FA4098"/>
                </a:solidFill>
              </a:rPr>
              <a:t>[Authorize] </a:t>
            </a:r>
            <a:r>
              <a:rPr lang="fr-CA" dirty="0"/>
              <a:t>juste au-dessus.</a:t>
            </a:r>
          </a:p>
          <a:p>
            <a:pPr lvl="2"/>
            <a:r>
              <a:rPr lang="fr-CA" dirty="0"/>
              <a:t> Pour le moment, sans spécifier de rôle, </a:t>
            </a:r>
            <a:r>
              <a:rPr lang="fr-CA" u="sng" dirty="0"/>
              <a:t>n’importe quel utilisateur</a:t>
            </a:r>
            <a:r>
              <a:rPr lang="fr-CA" dirty="0"/>
              <a:t> authentifié est éligible à utiliser les actions de ce contrôleur.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F5B151-7A08-4831-B2FA-F3E9A37A9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184" y="2979077"/>
            <a:ext cx="4664195" cy="1369381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BD0D744-DACA-4A65-9698-97026FDA0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63" y="5305323"/>
            <a:ext cx="4796116" cy="1389004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AC50C35-D49E-42D1-AA00-2EB0E6FA4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967" y="5305323"/>
            <a:ext cx="4978343" cy="1389004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3785525-1884-4D8D-BCE9-6931BB94EDEE}"/>
              </a:ext>
            </a:extLst>
          </p:cNvPr>
          <p:cNvSpPr txBox="1"/>
          <p:nvPr/>
        </p:nvSpPr>
        <p:spPr>
          <a:xfrm>
            <a:off x="796363" y="4524047"/>
            <a:ext cx="4796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Si on met </a:t>
            </a:r>
            <a:r>
              <a:rPr lang="fr-CA" sz="1400" dirty="0">
                <a:solidFill>
                  <a:srgbClr val="FA4098"/>
                </a:solidFill>
              </a:rPr>
              <a:t>[Authorize] </a:t>
            </a:r>
            <a:r>
              <a:rPr lang="fr-CA" sz="1400" dirty="0">
                <a:solidFill>
                  <a:srgbClr val="7385D1"/>
                </a:solidFill>
              </a:rPr>
              <a:t>au-dessus d’une action spécifique (et pas du contrôleur), c’est seulement cette action qui requiert l’authentification.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2AF1967-83CF-42C1-87C5-9F73F72825F8}"/>
              </a:ext>
            </a:extLst>
          </p:cNvPr>
          <p:cNvSpPr txBox="1"/>
          <p:nvPr/>
        </p:nvSpPr>
        <p:spPr>
          <a:xfrm>
            <a:off x="6339280" y="4524047"/>
            <a:ext cx="5065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Si on met </a:t>
            </a:r>
            <a:r>
              <a:rPr lang="fr-CA" sz="1400" dirty="0">
                <a:solidFill>
                  <a:srgbClr val="FA4098"/>
                </a:solidFill>
              </a:rPr>
              <a:t>[Authorize] </a:t>
            </a:r>
            <a:r>
              <a:rPr lang="fr-CA" sz="1400" dirty="0">
                <a:solidFill>
                  <a:srgbClr val="7385D1"/>
                </a:solidFill>
              </a:rPr>
              <a:t>au-dessus du contrôleur, MAIS qu’on met </a:t>
            </a:r>
            <a:r>
              <a:rPr lang="fr-CA" sz="1400" dirty="0">
                <a:solidFill>
                  <a:srgbClr val="FA4098"/>
                </a:solidFill>
              </a:rPr>
              <a:t>[AllowAnonymous] </a:t>
            </a:r>
            <a:r>
              <a:rPr lang="fr-CA" sz="1400" dirty="0">
                <a:solidFill>
                  <a:srgbClr val="7385D1"/>
                </a:solidFill>
              </a:rPr>
              <a:t>au-dessus d’une de ses actions, cette action ne nécessite pas l’authentification pour être utilisée.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200F8A6-B170-D1C4-CC62-FB1BCCA41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955" y="3210137"/>
            <a:ext cx="4291578" cy="453630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63DF771-9299-311C-9C91-BF93E8AA718E}"/>
              </a:ext>
            </a:extLst>
          </p:cNvPr>
          <p:cNvCxnSpPr>
            <a:cxnSpLocks/>
          </p:cNvCxnSpPr>
          <p:nvPr/>
        </p:nvCxnSpPr>
        <p:spPr>
          <a:xfrm flipH="1" flipV="1">
            <a:off x="11385970" y="3439913"/>
            <a:ext cx="217837" cy="41446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F59B0B5-98D7-1434-E4F8-70DD6065A829}"/>
              </a:ext>
            </a:extLst>
          </p:cNvPr>
          <p:cNvCxnSpPr>
            <a:cxnSpLocks/>
          </p:cNvCxnSpPr>
          <p:nvPr/>
        </p:nvCxnSpPr>
        <p:spPr>
          <a:xfrm flipH="1">
            <a:off x="9919295" y="2902440"/>
            <a:ext cx="323663" cy="36302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5651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0CF5BC-54E0-496C-ADC6-6A050CDCA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347700-6D41-4A0E-A60F-DCAABBE6B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Fonction de déconnexion</a:t>
            </a:r>
          </a:p>
          <a:p>
            <a:pPr lvl="1"/>
            <a:r>
              <a:rPr lang="fr-CA"/>
              <a:t> En théorie, il suffit de retirer le token du stockage local... !</a:t>
            </a:r>
          </a:p>
          <a:p>
            <a:pPr lvl="2"/>
            <a:r>
              <a:rPr lang="fr-CA"/>
              <a:t> C’est tout </a:t>
            </a:r>
            <a:r>
              <a:rPr lang="en-CA"/>
              <a:t>👶🍭</a:t>
            </a:r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A311EE-97FA-42C0-9630-20E455121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792" y="805344"/>
            <a:ext cx="1823207" cy="167779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7BF001F-A434-7445-E578-2B64691C1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202" y="2483142"/>
            <a:ext cx="4191585" cy="1028844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</p:spTree>
    <p:extLst>
      <p:ext uri="{BB962C8B-B14F-4D97-AF65-F5344CB8AC3E}">
        <p14:creationId xmlns:p14="http://schemas.microsoft.com/office/powerpoint/2010/main" val="370473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en-CA" dirty="0"/>
              <a:t>Cacher la structure d’un utilisateur dans l’interface Swagger</a:t>
            </a:r>
            <a:endParaRPr lang="fr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ABA0CF7-495C-47CF-B8BA-CAB4D8ED40B9}"/>
              </a:ext>
            </a:extLst>
          </p:cNvPr>
          <p:cNvSpPr txBox="1"/>
          <p:nvPr/>
        </p:nvSpPr>
        <p:spPr>
          <a:xfrm>
            <a:off x="5016616" y="1784084"/>
            <a:ext cx="6107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85D1"/>
                </a:solidFill>
              </a:rPr>
              <a:t>• </a:t>
            </a:r>
            <a:r>
              <a:rPr lang="fr-CA" dirty="0">
                <a:solidFill>
                  <a:srgbClr val="FA4098"/>
                </a:solidFill>
              </a:rPr>
              <a:t>Swagger</a:t>
            </a:r>
            <a:r>
              <a:rPr lang="fr-CA" dirty="0">
                <a:solidFill>
                  <a:srgbClr val="7385D1"/>
                </a:solidFill>
              </a:rPr>
              <a:t>, </a:t>
            </a:r>
            <a:r>
              <a:rPr lang="fr-CA" i="1" dirty="0">
                <a:solidFill>
                  <a:srgbClr val="7385D1"/>
                </a:solidFill>
              </a:rPr>
              <a:t>plein de bonnes intentions</a:t>
            </a:r>
            <a:r>
              <a:rPr lang="fr-CA" dirty="0">
                <a:solidFill>
                  <a:srgbClr val="7385D1"/>
                </a:solidFill>
              </a:rPr>
              <a:t>, affiche toutes les propriétés d’un </a:t>
            </a:r>
            <a:r>
              <a:rPr lang="fr-CA" dirty="0">
                <a:solidFill>
                  <a:srgbClr val="FA4098"/>
                </a:solidFill>
              </a:rPr>
              <a:t>Utilisateur</a:t>
            </a:r>
            <a:r>
              <a:rPr lang="fr-CA" dirty="0">
                <a:solidFill>
                  <a:srgbClr val="7385D1"/>
                </a:solidFill>
              </a:rPr>
              <a:t>, car le Model Comment entretient une relation avec un </a:t>
            </a:r>
            <a:r>
              <a:rPr lang="fr-CA" dirty="0">
                <a:solidFill>
                  <a:srgbClr val="FA4098"/>
                </a:solidFill>
              </a:rPr>
              <a:t>User</a:t>
            </a:r>
            <a:r>
              <a:rPr lang="fr-CA" dirty="0">
                <a:solidFill>
                  <a:srgbClr val="7385D1"/>
                </a:solidFill>
              </a:rPr>
              <a:t>. Toutefois, </a:t>
            </a:r>
            <a:r>
              <a:rPr lang="fr-CA" u="sng" dirty="0">
                <a:solidFill>
                  <a:srgbClr val="7385D1"/>
                </a:solidFill>
              </a:rPr>
              <a:t>on ne veut pas</a:t>
            </a:r>
            <a:r>
              <a:rPr lang="fr-CA" dirty="0">
                <a:solidFill>
                  <a:srgbClr val="7385D1"/>
                </a:solidFill>
              </a:rPr>
              <a:t> que la structure du Model d’utilisateur soit visible.</a:t>
            </a:r>
          </a:p>
          <a:p>
            <a:r>
              <a:rPr lang="fr-CA" dirty="0">
                <a:solidFill>
                  <a:srgbClr val="7385D1"/>
                </a:solidFill>
              </a:rPr>
              <a:t>• </a:t>
            </a:r>
            <a:r>
              <a:rPr lang="fr-CA" b="1" dirty="0">
                <a:solidFill>
                  <a:srgbClr val="7385D1"/>
                </a:solidFill>
              </a:rPr>
              <a:t>La solution </a:t>
            </a:r>
            <a:r>
              <a:rPr lang="fr-CA" dirty="0">
                <a:solidFill>
                  <a:srgbClr val="7385D1"/>
                </a:solidFill>
              </a:rPr>
              <a:t>: Glisser </a:t>
            </a:r>
            <a:r>
              <a:rPr lang="fr-CA" dirty="0">
                <a:solidFill>
                  <a:srgbClr val="FA4098"/>
                </a:solidFill>
              </a:rPr>
              <a:t>[JsonIgnore] </a:t>
            </a:r>
            <a:r>
              <a:rPr lang="fr-CA" dirty="0">
                <a:solidFill>
                  <a:srgbClr val="7385D1"/>
                </a:solidFill>
              </a:rPr>
              <a:t>au-dessus du ou des propriétés que l’on souhaite camoufler.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E393747-30B7-AE4F-AC32-5D44C26E7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647" y="6082018"/>
            <a:ext cx="2783501" cy="59646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6A46FDB-A2F2-5D7F-3CE4-295E25D48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197" y="3797077"/>
            <a:ext cx="3894380" cy="288388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916F87C-9A6F-4DEE-9562-64DA1903F051}"/>
              </a:ext>
            </a:extLst>
          </p:cNvPr>
          <p:cNvCxnSpPr>
            <a:cxnSpLocks/>
          </p:cNvCxnSpPr>
          <p:nvPr/>
        </p:nvCxnSpPr>
        <p:spPr>
          <a:xfrm flipH="1" flipV="1">
            <a:off x="6280983" y="5977941"/>
            <a:ext cx="388265" cy="104077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DF145358-1BCB-5868-C556-48DEFF34C409}"/>
              </a:ext>
            </a:extLst>
          </p:cNvPr>
          <p:cNvSpPr txBox="1"/>
          <p:nvPr/>
        </p:nvSpPr>
        <p:spPr>
          <a:xfrm>
            <a:off x="9157893" y="5429136"/>
            <a:ext cx="2832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Prenez la bonne importation ! Pas </a:t>
            </a:r>
            <a:r>
              <a:rPr lang="fr-CA" sz="1600" dirty="0" err="1">
                <a:solidFill>
                  <a:srgbClr val="7385D1"/>
                </a:solidFill>
              </a:rPr>
              <a:t>Newtonsoft.Json</a:t>
            </a:r>
            <a:r>
              <a:rPr lang="fr-CA" sz="1600" dirty="0">
                <a:solidFill>
                  <a:srgbClr val="7385D1"/>
                </a:solidFill>
              </a:rPr>
              <a:t> ! </a:t>
            </a:r>
            <a:r>
              <a:rPr lang="en-CA" sz="1600" dirty="0">
                <a:solidFill>
                  <a:srgbClr val="7385D1"/>
                </a:solidFill>
              </a:rPr>
              <a:t>😩</a:t>
            </a:r>
            <a:endParaRPr lang="fr-CA" sz="1600" dirty="0">
              <a:solidFill>
                <a:srgbClr val="7385D1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D8B8F49-7D44-7A72-6B20-231DD7D6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52" y="1784084"/>
            <a:ext cx="2811579" cy="4869416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AD379580-9FD4-4CD9-91DC-A4D189F03075}"/>
              </a:ext>
            </a:extLst>
          </p:cNvPr>
          <p:cNvSpPr/>
          <p:nvPr/>
        </p:nvSpPr>
        <p:spPr>
          <a:xfrm rot="10800000" flipV="1">
            <a:off x="2894292" y="4825661"/>
            <a:ext cx="1154521" cy="826716"/>
          </a:xfrm>
          <a:prstGeom prst="rightArrow">
            <a:avLst/>
          </a:prstGeom>
          <a:solidFill>
            <a:srgbClr val="FA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😬⛔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658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75FD031-B447-4BAC-ACEA-373834285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connectionString </a:t>
            </a:r>
            <a:r>
              <a:rPr lang="en-CA" dirty="0"/>
              <a:t>📶</a:t>
            </a:r>
            <a:endParaRPr lang="fr-CA" dirty="0"/>
          </a:p>
          <a:p>
            <a:pPr lvl="1"/>
            <a:r>
              <a:rPr lang="fr-CA" dirty="0"/>
              <a:t> Situé dans le fichier appsettings.json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2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localdb</a:t>
            </a:r>
            <a:r>
              <a:rPr lang="fr-CA" dirty="0"/>
              <a:t> peut être remplacé par la base de données de notre choix.</a:t>
            </a:r>
          </a:p>
          <a:p>
            <a:r>
              <a:rPr lang="fr-CA" dirty="0"/>
              <a:t> Configuration du </a:t>
            </a:r>
            <a:r>
              <a:rPr lang="fr-CA" dirty="0" err="1"/>
              <a:t>DbContext</a:t>
            </a:r>
            <a:r>
              <a:rPr lang="fr-CA" dirty="0"/>
              <a:t> </a:t>
            </a:r>
            <a:r>
              <a:rPr lang="en-CA" dirty="0"/>
              <a:t>🔩</a:t>
            </a:r>
            <a:endParaRPr lang="fr-CA" dirty="0"/>
          </a:p>
          <a:p>
            <a:pPr lvl="1"/>
            <a:r>
              <a:rPr lang="fr-CA" dirty="0"/>
              <a:t> Situé dans </a:t>
            </a:r>
            <a:r>
              <a:rPr lang="fr-CA" dirty="0" err="1"/>
              <a:t>Program.cs</a:t>
            </a:r>
            <a:endParaRPr lang="fr-CA" dirty="0"/>
          </a:p>
          <a:p>
            <a:pPr lvl="2"/>
            <a:r>
              <a:rPr lang="fr-CA" dirty="0"/>
              <a:t> Indique quelle classe de </a:t>
            </a:r>
            <a:r>
              <a:rPr lang="fr-CA" dirty="0" err="1"/>
              <a:t>DbContext</a:t>
            </a:r>
            <a:r>
              <a:rPr lang="fr-CA" dirty="0"/>
              <a:t> utiliser</a:t>
            </a:r>
          </a:p>
          <a:p>
            <a:pPr lvl="2"/>
            <a:r>
              <a:rPr lang="fr-CA" dirty="0"/>
              <a:t> Indique qu’il faut utiliser le </a:t>
            </a:r>
            <a:r>
              <a:rPr lang="fr-CA" dirty="0" err="1"/>
              <a:t>connectionString</a:t>
            </a:r>
            <a:r>
              <a:rPr lang="fr-CA" dirty="0"/>
              <a:t> spécifié dans </a:t>
            </a:r>
            <a:r>
              <a:rPr lang="fr-CA" dirty="0" err="1"/>
              <a:t>appsettings.json</a:t>
            </a:r>
            <a:endParaRPr lang="fr-CA" dirty="0"/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380D8AF-EF6E-4610-BEE1-202742778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3C97C52-DB92-4AFF-BA14-58BACD3C4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35" y="2118855"/>
            <a:ext cx="7459116" cy="905001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E90EED0-89B5-46ED-AA49-70AE94C0A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11" y="5333403"/>
            <a:ext cx="8915578" cy="93211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</p:spTree>
    <p:extLst>
      <p:ext uri="{BB962C8B-B14F-4D97-AF65-F5344CB8AC3E}">
        <p14:creationId xmlns:p14="http://schemas.microsoft.com/office/powerpoint/2010/main" val="4000180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11118135" cy="5434786"/>
          </a:xfrm>
        </p:spPr>
        <p:txBody>
          <a:bodyPr/>
          <a:lstStyle/>
          <a:p>
            <a:r>
              <a:rPr lang="fr-CA" dirty="0"/>
              <a:t> </a:t>
            </a:r>
            <a:r>
              <a:rPr lang="en-CA" dirty="0"/>
              <a:t>Cacher la structure d’un utilisateur dans </a:t>
            </a:r>
            <a:r>
              <a:rPr lang="en-CA" dirty="0" err="1"/>
              <a:t>l’interface</a:t>
            </a:r>
            <a:r>
              <a:rPr lang="en-CA" dirty="0"/>
              <a:t> Swagger</a:t>
            </a:r>
          </a:p>
          <a:p>
            <a:pPr lvl="1"/>
            <a:r>
              <a:rPr lang="fr-CA" dirty="0"/>
              <a:t> D’ailleurs, si on ne met </a:t>
            </a:r>
            <a:r>
              <a:rPr lang="fr-CA" dirty="0">
                <a:solidFill>
                  <a:srgbClr val="FA4098"/>
                </a:solidFill>
              </a:rPr>
              <a:t>[</a:t>
            </a:r>
            <a:r>
              <a:rPr lang="fr-CA" dirty="0" err="1">
                <a:solidFill>
                  <a:srgbClr val="FA4098"/>
                </a:solidFill>
              </a:rPr>
              <a:t>JsonIgnore</a:t>
            </a:r>
            <a:r>
              <a:rPr lang="fr-CA" dirty="0">
                <a:solidFill>
                  <a:srgbClr val="FA4098"/>
                </a:solidFill>
              </a:rPr>
              <a:t>]</a:t>
            </a:r>
            <a:r>
              <a:rPr lang="fr-CA" dirty="0"/>
              <a:t> ni dans la classe Utilisateur, ni dans la classe avec laquelle les utilisateurs ont une relation, on a un </a:t>
            </a:r>
            <a:r>
              <a:rPr lang="fr-CA" u="sng" dirty="0">
                <a:solidFill>
                  <a:srgbClr val="FA4098"/>
                </a:solidFill>
              </a:rPr>
              <a:t>bug inévitable</a:t>
            </a:r>
            <a:r>
              <a:rPr lang="fr-CA" dirty="0"/>
              <a:t>.</a:t>
            </a:r>
          </a:p>
          <a:p>
            <a:pPr lvl="1"/>
            <a:endParaRPr lang="fr-CA" dirty="0"/>
          </a:p>
          <a:p>
            <a:pPr marL="457200" lvl="1" indent="0">
              <a:buNone/>
            </a:pPr>
            <a:endParaRPr lang="fr-CA" dirty="0"/>
          </a:p>
          <a:p>
            <a:pPr lvl="2"/>
            <a:r>
              <a:rPr lang="fr-CA" dirty="0"/>
              <a:t> Ex : </a:t>
            </a:r>
            <a:r>
              <a:rPr lang="fr-CA" i="1" dirty="0" err="1">
                <a:solidFill>
                  <a:srgbClr val="FA4098"/>
                </a:solidFill>
              </a:rPr>
              <a:t>get</a:t>
            </a:r>
            <a:r>
              <a:rPr lang="fr-CA" dirty="0"/>
              <a:t> une liste de </a:t>
            </a:r>
            <a:r>
              <a:rPr lang="fr-CA" dirty="0" err="1">
                <a:solidFill>
                  <a:srgbClr val="FA4098"/>
                </a:solidFill>
              </a:rPr>
              <a:t>Comments</a:t>
            </a:r>
            <a:r>
              <a:rPr lang="fr-CA" dirty="0"/>
              <a:t> :</a:t>
            </a: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r>
              <a:rPr lang="fr-CA" dirty="0"/>
              <a:t> En tout temps, il faut </a:t>
            </a:r>
            <a:r>
              <a:rPr lang="fr-CA" b="1" dirty="0"/>
              <a:t>au minimum</a:t>
            </a:r>
            <a:r>
              <a:rPr lang="fr-CA" dirty="0"/>
              <a:t> avoir </a:t>
            </a:r>
            <a:r>
              <a:rPr lang="fr-CA" dirty="0">
                <a:solidFill>
                  <a:srgbClr val="FA4098"/>
                </a:solidFill>
              </a:rPr>
              <a:t>[</a:t>
            </a:r>
            <a:r>
              <a:rPr lang="fr-CA" dirty="0" err="1">
                <a:solidFill>
                  <a:srgbClr val="FA4098"/>
                </a:solidFill>
              </a:rPr>
              <a:t>JsonIgnore</a:t>
            </a:r>
            <a:r>
              <a:rPr lang="fr-CA" dirty="0">
                <a:solidFill>
                  <a:srgbClr val="FA4098"/>
                </a:solidFill>
              </a:rPr>
              <a:t>]</a:t>
            </a:r>
            <a:r>
              <a:rPr lang="fr-CA" dirty="0"/>
              <a:t> dans l’objet qui n’est pas l’utilisateur. (Par sécurité et pour ne pas avoir ce bug)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40DC78E-AB7C-0F13-B52F-F13DF3D52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165" y="2416713"/>
            <a:ext cx="3157235" cy="61786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F9D5D32-D788-14AD-3229-E72D2B36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88" y="2416713"/>
            <a:ext cx="4874005" cy="62119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58A62DE-6FA0-F540-FBAC-C853A82DD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640" y="3563805"/>
            <a:ext cx="7546420" cy="144680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1869E64-6BB7-DE69-0607-5E34A51CC3BD}"/>
              </a:ext>
            </a:extLst>
          </p:cNvPr>
          <p:cNvCxnSpPr>
            <a:cxnSpLocks/>
          </p:cNvCxnSpPr>
          <p:nvPr/>
        </p:nvCxnSpPr>
        <p:spPr>
          <a:xfrm flipH="1">
            <a:off x="8076227" y="4222576"/>
            <a:ext cx="1009050" cy="270513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AE36B74E-D700-658E-2BE9-49D0B7534763}"/>
              </a:ext>
            </a:extLst>
          </p:cNvPr>
          <p:cNvSpPr txBox="1"/>
          <p:nvPr/>
        </p:nvSpPr>
        <p:spPr>
          <a:xfrm>
            <a:off x="2195030" y="5045537"/>
            <a:ext cx="765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7385D1"/>
                </a:solidFill>
              </a:rPr>
              <a:t>Comme </a:t>
            </a:r>
            <a:r>
              <a:rPr lang="en-CA" sz="1600" dirty="0" err="1">
                <a:solidFill>
                  <a:srgbClr val="7385D1"/>
                </a:solidFill>
              </a:rPr>
              <a:t>l’</a:t>
            </a:r>
            <a:r>
              <a:rPr lang="en-CA" sz="1600" dirty="0" err="1">
                <a:solidFill>
                  <a:srgbClr val="FA4098"/>
                </a:solidFill>
              </a:rPr>
              <a:t>objet</a:t>
            </a:r>
            <a:r>
              <a:rPr lang="en-CA" sz="1600" dirty="0">
                <a:solidFill>
                  <a:srgbClr val="FA4098"/>
                </a:solidFill>
              </a:rPr>
              <a:t> JSON d’un Comment </a:t>
            </a:r>
            <a:r>
              <a:rPr lang="en-CA" sz="1600" dirty="0" err="1">
                <a:solidFill>
                  <a:srgbClr val="7385D1"/>
                </a:solidFill>
              </a:rPr>
              <a:t>contient</a:t>
            </a:r>
            <a:r>
              <a:rPr lang="en-CA" sz="1600" dirty="0">
                <a:solidFill>
                  <a:srgbClr val="7385D1"/>
                </a:solidFill>
              </a:rPr>
              <a:t> </a:t>
            </a:r>
            <a:r>
              <a:rPr lang="en-CA" sz="1600" dirty="0" err="1">
                <a:solidFill>
                  <a:srgbClr val="7385D1"/>
                </a:solidFill>
              </a:rPr>
              <a:t>l’</a:t>
            </a:r>
            <a:r>
              <a:rPr lang="en-CA" sz="1600" dirty="0" err="1">
                <a:solidFill>
                  <a:srgbClr val="FA4098"/>
                </a:solidFill>
              </a:rPr>
              <a:t>objet</a:t>
            </a:r>
            <a:r>
              <a:rPr lang="en-CA" sz="1600" dirty="0">
                <a:solidFill>
                  <a:srgbClr val="FA4098"/>
                </a:solidFill>
              </a:rPr>
              <a:t> </a:t>
            </a:r>
            <a:r>
              <a:rPr lang="en-CA" sz="1600" dirty="0" err="1">
                <a:solidFill>
                  <a:srgbClr val="FA4098"/>
                </a:solidFill>
              </a:rPr>
              <a:t>Json</a:t>
            </a:r>
            <a:r>
              <a:rPr lang="en-CA" sz="1600" dirty="0">
                <a:solidFill>
                  <a:srgbClr val="FA4098"/>
                </a:solidFill>
              </a:rPr>
              <a:t> d’un User </a:t>
            </a:r>
            <a:r>
              <a:rPr lang="en-CA" sz="1600" dirty="0">
                <a:solidFill>
                  <a:srgbClr val="7385D1"/>
                </a:solidFill>
              </a:rPr>
              <a:t>et que </a:t>
            </a:r>
            <a:r>
              <a:rPr lang="en-CA" sz="1600" dirty="0" err="1">
                <a:solidFill>
                  <a:srgbClr val="7385D1"/>
                </a:solidFill>
              </a:rPr>
              <a:t>l’</a:t>
            </a:r>
            <a:r>
              <a:rPr lang="en-CA" sz="1600" dirty="0" err="1">
                <a:solidFill>
                  <a:srgbClr val="FA4098"/>
                </a:solidFill>
              </a:rPr>
              <a:t>objet</a:t>
            </a:r>
            <a:r>
              <a:rPr lang="en-CA" sz="1600" dirty="0">
                <a:solidFill>
                  <a:srgbClr val="FA4098"/>
                </a:solidFill>
              </a:rPr>
              <a:t> JSON d’un User </a:t>
            </a:r>
            <a:r>
              <a:rPr lang="en-CA" sz="1600" dirty="0" err="1">
                <a:solidFill>
                  <a:srgbClr val="7385D1"/>
                </a:solidFill>
              </a:rPr>
              <a:t>contient</a:t>
            </a:r>
            <a:r>
              <a:rPr lang="en-CA" sz="1600" dirty="0">
                <a:solidFill>
                  <a:srgbClr val="7385D1"/>
                </a:solidFill>
              </a:rPr>
              <a:t> </a:t>
            </a:r>
            <a:r>
              <a:rPr lang="en-CA" sz="1600" dirty="0" err="1">
                <a:solidFill>
                  <a:srgbClr val="7385D1"/>
                </a:solidFill>
              </a:rPr>
              <a:t>l’</a:t>
            </a:r>
            <a:r>
              <a:rPr lang="en-CA" sz="1600" dirty="0" err="1">
                <a:solidFill>
                  <a:srgbClr val="FA4098"/>
                </a:solidFill>
              </a:rPr>
              <a:t>objet</a:t>
            </a:r>
            <a:r>
              <a:rPr lang="en-CA" sz="1600" dirty="0">
                <a:solidFill>
                  <a:srgbClr val="FA4098"/>
                </a:solidFill>
              </a:rPr>
              <a:t> JSON d’un Comment </a:t>
            </a:r>
            <a:r>
              <a:rPr lang="en-CA" sz="1600" dirty="0">
                <a:solidFill>
                  <a:srgbClr val="7385D1"/>
                </a:solidFill>
              </a:rPr>
              <a:t>😵, on a </a:t>
            </a:r>
            <a:r>
              <a:rPr lang="en-CA" sz="1600" dirty="0" err="1">
                <a:solidFill>
                  <a:srgbClr val="7385D1"/>
                </a:solidFill>
              </a:rPr>
              <a:t>une</a:t>
            </a:r>
            <a:r>
              <a:rPr lang="en-CA" sz="1600" dirty="0">
                <a:solidFill>
                  <a:srgbClr val="7385D1"/>
                </a:solidFill>
              </a:rPr>
              <a:t> boucle </a:t>
            </a:r>
            <a:r>
              <a:rPr lang="en-CA" sz="1600" dirty="0" err="1">
                <a:solidFill>
                  <a:srgbClr val="7385D1"/>
                </a:solidFill>
              </a:rPr>
              <a:t>infinie</a:t>
            </a:r>
            <a:r>
              <a:rPr lang="en-CA" sz="1600" dirty="0">
                <a:solidFill>
                  <a:srgbClr val="7385D1"/>
                </a:solidFill>
              </a:rPr>
              <a:t> dans le JSON…</a:t>
            </a:r>
            <a:endParaRPr lang="fr-CA" sz="1600" dirty="0">
              <a:solidFill>
                <a:srgbClr val="7385D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DDA8F15-A5A3-76BE-FA4B-7BC7BEF7A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109" y="6172473"/>
            <a:ext cx="3328427" cy="59360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</p:spTree>
    <p:extLst>
      <p:ext uri="{BB962C8B-B14F-4D97-AF65-F5344CB8AC3E}">
        <p14:creationId xmlns:p14="http://schemas.microsoft.com/office/powerpoint/2010/main" val="4143158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Créer une entité qui possède une relation avec un utilisateur</a:t>
            </a:r>
          </a:p>
          <a:p>
            <a:pPr lvl="1"/>
            <a:r>
              <a:rPr lang="fr-CA" sz="2000" dirty="0"/>
              <a:t> Lorsqu’on POST une donnée, à l’aide du </a:t>
            </a:r>
            <a:r>
              <a:rPr lang="fr-CA" sz="2000" dirty="0" err="1">
                <a:solidFill>
                  <a:srgbClr val="FA4098"/>
                </a:solidFill>
              </a:rPr>
              <a:t>UserManager</a:t>
            </a:r>
            <a:r>
              <a:rPr lang="fr-CA" sz="2000" dirty="0"/>
              <a:t> ou du </a:t>
            </a:r>
            <a:r>
              <a:rPr lang="fr-CA" sz="2000" dirty="0" err="1">
                <a:solidFill>
                  <a:srgbClr val="FA4098"/>
                </a:solidFill>
              </a:rPr>
              <a:t>DbContext</a:t>
            </a:r>
            <a:r>
              <a:rPr lang="fr-CA" sz="2000" dirty="0"/>
              <a:t>, on peut identifier l’utilisateur qui a envoyé la requête. (grâce au </a:t>
            </a:r>
            <a:r>
              <a:rPr lang="fr-CA" sz="2000" dirty="0" err="1"/>
              <a:t>token</a:t>
            </a:r>
            <a:r>
              <a:rPr lang="fr-CA" sz="2000" dirty="0"/>
              <a:t>)</a:t>
            </a:r>
          </a:p>
          <a:p>
            <a:pPr lvl="2"/>
            <a:r>
              <a:rPr lang="fr-CA" sz="1800" dirty="0"/>
              <a:t> Cela nous permet de retrouver l’utilisateur dans le </a:t>
            </a:r>
            <a:r>
              <a:rPr lang="fr-CA" sz="1800" dirty="0" err="1"/>
              <a:t>DbContext</a:t>
            </a:r>
            <a:r>
              <a:rPr lang="fr-CA" sz="1800" dirty="0"/>
              <a:t> et de le mettre en relation avec la donnée postée.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B5ECF0B-37E6-F984-1C83-3844C7176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264" y="2872396"/>
            <a:ext cx="5059469" cy="381015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718267B-6E64-443F-B938-37FDBD6B51DC}"/>
              </a:ext>
            </a:extLst>
          </p:cNvPr>
          <p:cNvSpPr txBox="1"/>
          <p:nvPr/>
        </p:nvSpPr>
        <p:spPr>
          <a:xfrm>
            <a:off x="7173577" y="3655379"/>
            <a:ext cx="4688456" cy="738664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On trouve l’utilisateur grâce au </a:t>
            </a:r>
            <a:r>
              <a:rPr lang="fr-CA" sz="1400" dirty="0" err="1">
                <a:solidFill>
                  <a:srgbClr val="FA4098"/>
                </a:solidFill>
              </a:rPr>
              <a:t>DbContext</a:t>
            </a:r>
            <a:r>
              <a:rPr lang="fr-CA" sz="1400" dirty="0">
                <a:solidFill>
                  <a:srgbClr val="7385D1"/>
                </a:solidFill>
              </a:rPr>
              <a:t> (Ou encore grâce au </a:t>
            </a:r>
            <a:r>
              <a:rPr lang="fr-CA" sz="1400" dirty="0" err="1">
                <a:solidFill>
                  <a:srgbClr val="FA4098"/>
                </a:solidFill>
              </a:rPr>
              <a:t>UserManager</a:t>
            </a:r>
            <a:r>
              <a:rPr lang="fr-CA" sz="1400" dirty="0">
                <a:solidFill>
                  <a:srgbClr val="7385D1"/>
                </a:solidFill>
              </a:rPr>
              <a:t> si vous voulez ! Tant que vous l’injecter dans le service / le contrôleur)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C836302-EB73-4E2D-96B5-D0D753B08B0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788404" y="4024711"/>
            <a:ext cx="1385173" cy="18656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6919D9FC-E2E9-9E66-2304-82E4F54AE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343" y="4814150"/>
            <a:ext cx="3850923" cy="80259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7E6AB75-3038-DCB0-722F-83C3833A47D8}"/>
              </a:ext>
            </a:extLst>
          </p:cNvPr>
          <p:cNvSpPr txBox="1"/>
          <p:nvPr/>
        </p:nvSpPr>
        <p:spPr>
          <a:xfrm>
            <a:off x="7592343" y="5679347"/>
            <a:ext cx="3850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Si l’entité a une </a:t>
            </a:r>
            <a:r>
              <a:rPr lang="fr-CA" sz="1400" b="1" dirty="0">
                <a:solidFill>
                  <a:srgbClr val="7385D1"/>
                </a:solidFill>
              </a:rPr>
              <a:t>référence vers un utilisateur</a:t>
            </a:r>
            <a:r>
              <a:rPr lang="fr-CA" sz="1400" dirty="0">
                <a:solidFill>
                  <a:srgbClr val="7385D1"/>
                </a:solidFill>
              </a:rPr>
              <a:t>, elle ne doit pas avoir le suffixe </a:t>
            </a:r>
            <a:r>
              <a:rPr lang="fr-CA" sz="1400" dirty="0">
                <a:solidFill>
                  <a:srgbClr val="FA4098"/>
                </a:solidFill>
              </a:rPr>
              <a:t>= </a:t>
            </a:r>
            <a:r>
              <a:rPr lang="fr-CA" sz="1400" dirty="0" err="1">
                <a:solidFill>
                  <a:srgbClr val="FA4098"/>
                </a:solidFill>
              </a:rPr>
              <a:t>null</a:t>
            </a:r>
            <a:r>
              <a:rPr lang="fr-CA" sz="1400" dirty="0">
                <a:solidFill>
                  <a:srgbClr val="FA4098"/>
                </a:solidFill>
              </a:rPr>
              <a:t>!;</a:t>
            </a:r>
            <a:r>
              <a:rPr lang="fr-CA" sz="1400" dirty="0">
                <a:solidFill>
                  <a:srgbClr val="7385D1"/>
                </a:solidFill>
              </a:rPr>
              <a:t> car l’objet qu’on envoie au serveur n’a pas immédiatement une référence vers un utilisateur.</a:t>
            </a:r>
          </a:p>
        </p:txBody>
      </p:sp>
    </p:spTree>
    <p:extLst>
      <p:ext uri="{BB962C8B-B14F-4D97-AF65-F5344CB8AC3E}">
        <p14:creationId xmlns:p14="http://schemas.microsoft.com/office/powerpoint/2010/main" val="22226641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Récupérer seulement les entités liés à l’utilisateur authentifié</a:t>
            </a:r>
          </a:p>
          <a:p>
            <a:pPr lvl="1"/>
            <a:r>
              <a:rPr lang="fr-CA" sz="2000" dirty="0"/>
              <a:t> Lorsqu’on GET des données, à l’aide du </a:t>
            </a:r>
            <a:r>
              <a:rPr lang="fr-CA" sz="2000" dirty="0" err="1">
                <a:solidFill>
                  <a:srgbClr val="FA4098"/>
                </a:solidFill>
              </a:rPr>
              <a:t>UserManager</a:t>
            </a:r>
            <a:r>
              <a:rPr lang="fr-CA" sz="2000" dirty="0"/>
              <a:t> ou du </a:t>
            </a:r>
            <a:r>
              <a:rPr lang="fr-CA" sz="2000" dirty="0" err="1">
                <a:solidFill>
                  <a:srgbClr val="FA4098"/>
                </a:solidFill>
              </a:rPr>
              <a:t>DbContext</a:t>
            </a:r>
            <a:r>
              <a:rPr lang="fr-CA" sz="2000" dirty="0"/>
              <a:t>, on peut identifier l’utilisateur qui a envoyé la requête. (grâce au </a:t>
            </a:r>
            <a:r>
              <a:rPr lang="fr-CA" sz="2000" dirty="0" err="1"/>
              <a:t>token</a:t>
            </a:r>
            <a:r>
              <a:rPr lang="fr-CA" sz="2000" dirty="0"/>
              <a:t>)</a:t>
            </a:r>
          </a:p>
          <a:p>
            <a:pPr lvl="2"/>
            <a:r>
              <a:rPr lang="fr-CA" sz="1800" dirty="0"/>
              <a:t> Cela nous permet de seulement lui envoyer les objets qui lui appartiennent dans la BD.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213F24-86FE-0AA4-91ED-136724DD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07" y="2663986"/>
            <a:ext cx="6328169" cy="4035966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7870A7F-AC8F-4124-AF43-708F0D2C0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889" y="5364709"/>
            <a:ext cx="5518423" cy="1073750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231B7A64-A29F-4E99-8145-A1A6B90C7924}"/>
              </a:ext>
            </a:extLst>
          </p:cNvPr>
          <p:cNvCxnSpPr>
            <a:cxnSpLocks/>
          </p:cNvCxnSpPr>
          <p:nvPr/>
        </p:nvCxnSpPr>
        <p:spPr>
          <a:xfrm flipH="1" flipV="1">
            <a:off x="3548543" y="5612235"/>
            <a:ext cx="3198726" cy="47144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5859D70-0B32-97BC-907B-3D66F11959EA}"/>
              </a:ext>
            </a:extLst>
          </p:cNvPr>
          <p:cNvSpPr txBox="1"/>
          <p:nvPr/>
        </p:nvSpPr>
        <p:spPr>
          <a:xfrm>
            <a:off x="7210998" y="5016156"/>
            <a:ext cx="4888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rgbClr val="7385D1"/>
                </a:solidFill>
              </a:rPr>
              <a:t>Même pas besoin de </a:t>
            </a:r>
            <a:r>
              <a:rPr lang="fr-CA" sz="1200" i="1" dirty="0">
                <a:solidFill>
                  <a:srgbClr val="7385D1"/>
                </a:solidFill>
              </a:rPr>
              <a:t>niaiser</a:t>
            </a:r>
            <a:r>
              <a:rPr lang="fr-CA" sz="1200" dirty="0">
                <a:solidFill>
                  <a:srgbClr val="7385D1"/>
                </a:solidFill>
              </a:rPr>
              <a:t> avec </a:t>
            </a:r>
            <a:r>
              <a:rPr lang="fr-CA" sz="1200" dirty="0">
                <a:solidFill>
                  <a:srgbClr val="FA4098"/>
                </a:solidFill>
              </a:rPr>
              <a:t>LINQ</a:t>
            </a:r>
            <a:r>
              <a:rPr lang="fr-CA" sz="1200" dirty="0">
                <a:solidFill>
                  <a:srgbClr val="7385D1"/>
                </a:solidFill>
              </a:rPr>
              <a:t> et </a:t>
            </a:r>
            <a:r>
              <a:rPr lang="fr-CA" sz="1200" dirty="0">
                <a:solidFill>
                  <a:srgbClr val="FA4098"/>
                </a:solidFill>
              </a:rPr>
              <a:t>.</a:t>
            </a:r>
            <a:r>
              <a:rPr lang="fr-CA" sz="1200" dirty="0" err="1">
                <a:solidFill>
                  <a:srgbClr val="FA4098"/>
                </a:solidFill>
              </a:rPr>
              <a:t>Where</a:t>
            </a:r>
            <a:r>
              <a:rPr lang="fr-CA" sz="1200" dirty="0">
                <a:solidFill>
                  <a:srgbClr val="FA4098"/>
                </a:solidFill>
              </a:rPr>
              <a:t>(x =&gt; </a:t>
            </a:r>
            <a:r>
              <a:rPr lang="fr-CA" sz="1200" dirty="0" err="1">
                <a:solidFill>
                  <a:srgbClr val="FA4098"/>
                </a:solidFill>
              </a:rPr>
              <a:t>x.User</a:t>
            </a:r>
            <a:r>
              <a:rPr lang="fr-CA" sz="1200" dirty="0">
                <a:solidFill>
                  <a:srgbClr val="FA4098"/>
                </a:solidFill>
              </a:rPr>
              <a:t> == user)</a:t>
            </a:r>
            <a:r>
              <a:rPr lang="fr-CA" sz="1200" dirty="0">
                <a:solidFill>
                  <a:srgbClr val="7385D1"/>
                </a:solidFill>
              </a:rPr>
              <a:t> ! </a:t>
            </a:r>
            <a:r>
              <a:rPr lang="en-CA" sz="1200" dirty="0">
                <a:solidFill>
                  <a:srgbClr val="7385D1"/>
                </a:solidFill>
              </a:rPr>
              <a:t>😇</a:t>
            </a:r>
            <a:endParaRPr lang="fr-CA" sz="1200" dirty="0">
              <a:solidFill>
                <a:srgbClr val="7385D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B2586F6-51D4-8C67-2FCF-19DCE67212E1}"/>
              </a:ext>
            </a:extLst>
          </p:cNvPr>
          <p:cNvSpPr txBox="1"/>
          <p:nvPr/>
        </p:nvSpPr>
        <p:spPr>
          <a:xfrm>
            <a:off x="7725964" y="3552683"/>
            <a:ext cx="3858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85D1"/>
                </a:solidFill>
              </a:rPr>
              <a:t>Dans la semaine 10, nous aborderons davantage l’interaction entre l’utilisateur authentifié et les données.</a:t>
            </a:r>
          </a:p>
        </p:txBody>
      </p:sp>
    </p:spTree>
    <p:extLst>
      <p:ext uri="{BB962C8B-B14F-4D97-AF65-F5344CB8AC3E}">
        <p14:creationId xmlns:p14="http://schemas.microsoft.com/office/powerpoint/2010/main" val="2590484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3085E8-843D-83FE-C5DD-3CE82EAB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Services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29ECBE-8883-B717-B67B-5D99802F6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Services</a:t>
            </a:r>
          </a:p>
          <a:p>
            <a:pPr lvl="1"/>
            <a:r>
              <a:rPr lang="fr-CA" dirty="0"/>
              <a:t> Dans l’exemple de </a:t>
            </a:r>
            <a:r>
              <a:rPr lang="fr-CA" dirty="0" err="1">
                <a:solidFill>
                  <a:srgbClr val="FA4098"/>
                </a:solidFill>
              </a:rPr>
              <a:t>UsersController</a:t>
            </a:r>
            <a:r>
              <a:rPr lang="fr-CA" dirty="0"/>
              <a:t> illustré dans ces notes de cours, </a:t>
            </a:r>
            <a:r>
              <a:rPr lang="fr-CA" dirty="0" err="1">
                <a:solidFill>
                  <a:srgbClr val="FA4098"/>
                </a:solidFill>
              </a:rPr>
              <a:t>UserManager</a:t>
            </a:r>
            <a:r>
              <a:rPr lang="fr-CA" dirty="0"/>
              <a:t> est injecté directement dans le contrôleur.</a:t>
            </a:r>
          </a:p>
          <a:p>
            <a:pPr lvl="2"/>
            <a:r>
              <a:rPr lang="fr-CA" dirty="0"/>
              <a:t> Bien entendu, en général, on préférerait isoler le plus possible les opérations sur le </a:t>
            </a:r>
            <a:r>
              <a:rPr lang="fr-CA" dirty="0" err="1">
                <a:solidFill>
                  <a:srgbClr val="FA4098"/>
                </a:solidFill>
              </a:rPr>
              <a:t>DbContext</a:t>
            </a:r>
            <a:r>
              <a:rPr lang="fr-CA" dirty="0"/>
              <a:t>  / </a:t>
            </a:r>
            <a:r>
              <a:rPr lang="fr-CA" dirty="0" err="1">
                <a:solidFill>
                  <a:srgbClr val="FA4098"/>
                </a:solidFill>
              </a:rPr>
              <a:t>UserManager</a:t>
            </a:r>
            <a:r>
              <a:rPr lang="fr-CA" dirty="0"/>
              <a:t> dans un </a:t>
            </a:r>
            <a:r>
              <a:rPr lang="fr-CA" b="1" dirty="0"/>
              <a:t>service</a:t>
            </a:r>
            <a:r>
              <a:rPr lang="fr-CA" dirty="0"/>
              <a:t>. (Exemple : </a:t>
            </a:r>
            <a:r>
              <a:rPr lang="fr-CA" dirty="0" err="1">
                <a:solidFill>
                  <a:srgbClr val="FA4098"/>
                </a:solidFill>
              </a:rPr>
              <a:t>UserService</a:t>
            </a:r>
            <a:r>
              <a:rPr lang="fr-CA" dirty="0"/>
              <a:t>)</a:t>
            </a:r>
          </a:p>
          <a:p>
            <a:pPr lvl="3"/>
            <a:r>
              <a:rPr lang="fr-CA" dirty="0"/>
              <a:t> Comme ça pas besoin d’injecter le </a:t>
            </a:r>
            <a:r>
              <a:rPr lang="fr-CA" dirty="0" err="1">
                <a:solidFill>
                  <a:srgbClr val="FA4098"/>
                </a:solidFill>
              </a:rPr>
              <a:t>DbContext</a:t>
            </a:r>
            <a:r>
              <a:rPr lang="fr-CA" dirty="0"/>
              <a:t> ou </a:t>
            </a:r>
            <a:r>
              <a:rPr lang="fr-CA" dirty="0" err="1">
                <a:solidFill>
                  <a:srgbClr val="FA4098"/>
                </a:solidFill>
              </a:rPr>
              <a:t>UserManager</a:t>
            </a:r>
            <a:r>
              <a:rPr lang="fr-CA" dirty="0"/>
              <a:t> dans le contrôleur.</a:t>
            </a:r>
          </a:p>
          <a:p>
            <a:pPr lvl="2"/>
            <a:r>
              <a:rPr lang="fr-CA" dirty="0"/>
              <a:t> Puisqu’on a juste besoin de deux opérations pour les utilisateurs (</a:t>
            </a:r>
            <a:r>
              <a:rPr lang="fr-CA" dirty="0" err="1">
                <a:solidFill>
                  <a:srgbClr val="FA4098"/>
                </a:solidFill>
              </a:rPr>
              <a:t>Register</a:t>
            </a:r>
            <a:r>
              <a:rPr lang="fr-CA" dirty="0"/>
              <a:t> et </a:t>
            </a:r>
            <a:r>
              <a:rPr lang="fr-CA" dirty="0">
                <a:solidFill>
                  <a:srgbClr val="FA4098"/>
                </a:solidFill>
              </a:rPr>
              <a:t>Login</a:t>
            </a:r>
            <a:r>
              <a:rPr lang="fr-CA" dirty="0"/>
              <a:t>), il est préférable de créer un </a:t>
            </a:r>
            <a:r>
              <a:rPr lang="fr-CA" dirty="0">
                <a:solidFill>
                  <a:srgbClr val="FA4098"/>
                </a:solidFill>
              </a:rPr>
              <a:t>service spécialisé</a:t>
            </a:r>
            <a:r>
              <a:rPr lang="fr-CA" dirty="0"/>
              <a:t> </a:t>
            </a:r>
            <a:r>
              <a:rPr lang="fr-CA" u="sng" dirty="0"/>
              <a:t>qui n’hérite pas</a:t>
            </a:r>
            <a:r>
              <a:rPr lang="fr-CA" dirty="0"/>
              <a:t> d’un </a:t>
            </a:r>
            <a:r>
              <a:rPr lang="fr-CA" dirty="0">
                <a:solidFill>
                  <a:srgbClr val="FA4098"/>
                </a:solidFill>
              </a:rPr>
              <a:t>service générique</a:t>
            </a:r>
            <a:r>
              <a:rPr lang="fr-CA" dirty="0"/>
              <a:t>.</a:t>
            </a:r>
          </a:p>
          <a:p>
            <a:pPr lvl="3"/>
            <a:r>
              <a:rPr lang="fr-CA" dirty="0"/>
              <a:t>On ne voudra jamais </a:t>
            </a:r>
            <a:r>
              <a:rPr lang="fr-CA" dirty="0">
                <a:solidFill>
                  <a:srgbClr val="FA4098"/>
                </a:solidFill>
              </a:rPr>
              <a:t>GET</a:t>
            </a:r>
            <a:r>
              <a:rPr lang="fr-CA" dirty="0"/>
              <a:t> des </a:t>
            </a:r>
            <a:r>
              <a:rPr lang="fr-CA" dirty="0" err="1"/>
              <a:t>users</a:t>
            </a:r>
            <a:r>
              <a:rPr lang="fr-CA" dirty="0"/>
              <a:t> (ou bien juste leur pseudo et leurs propriétés non sensibles) et les opérations </a:t>
            </a:r>
            <a:r>
              <a:rPr lang="fr-CA" dirty="0">
                <a:solidFill>
                  <a:srgbClr val="FA4098"/>
                </a:solidFill>
              </a:rPr>
              <a:t>DELETE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PUT</a:t>
            </a:r>
            <a:r>
              <a:rPr lang="fr-CA" dirty="0"/>
              <a:t>, etc. risquent d’être très différentes par rapport à un objet ordinaire.</a:t>
            </a:r>
          </a:p>
          <a:p>
            <a:pPr lvl="2"/>
            <a:r>
              <a:rPr lang="fr-CA" dirty="0"/>
              <a:t> Conclusion : Dans les </a:t>
            </a:r>
            <a:r>
              <a:rPr lang="fr-CA" dirty="0" err="1"/>
              <a:t>TPs</a:t>
            </a:r>
            <a:r>
              <a:rPr lang="fr-CA" dirty="0"/>
              <a:t>, créez un </a:t>
            </a:r>
            <a:r>
              <a:rPr lang="fr-CA" dirty="0">
                <a:solidFill>
                  <a:srgbClr val="FA4098"/>
                </a:solidFill>
              </a:rPr>
              <a:t>service spécialisé</a:t>
            </a:r>
            <a:r>
              <a:rPr lang="fr-CA" dirty="0"/>
              <a:t>, injectez-lui </a:t>
            </a:r>
            <a:r>
              <a:rPr lang="fr-CA" dirty="0" err="1">
                <a:solidFill>
                  <a:srgbClr val="FA4098"/>
                </a:solidFill>
              </a:rPr>
              <a:t>UserManager</a:t>
            </a:r>
            <a:r>
              <a:rPr lang="fr-CA" dirty="0"/>
              <a:t> et créer deux méthodes. (Une pour </a:t>
            </a:r>
            <a:r>
              <a:rPr lang="fr-CA" b="1" dirty="0" err="1"/>
              <a:t>register</a:t>
            </a:r>
            <a:r>
              <a:rPr lang="fr-CA" dirty="0"/>
              <a:t>, une pour </a:t>
            </a:r>
            <a:r>
              <a:rPr lang="fr-CA" b="1" dirty="0"/>
              <a:t>login</a:t>
            </a:r>
            <a:r>
              <a:rPr lang="fr-CA" dirty="0"/>
              <a:t>) Dans </a:t>
            </a:r>
            <a:r>
              <a:rPr lang="fr-CA" dirty="0" err="1">
                <a:solidFill>
                  <a:srgbClr val="FA4098"/>
                </a:solidFill>
              </a:rPr>
              <a:t>UsersController</a:t>
            </a:r>
            <a:r>
              <a:rPr lang="fr-CA" dirty="0"/>
              <a:t>, il ne restera pas grand-chose à part les appels à ces deux méthodes dans les actions </a:t>
            </a:r>
            <a:r>
              <a:rPr lang="fr-CA" dirty="0" err="1">
                <a:solidFill>
                  <a:srgbClr val="FA4098"/>
                </a:solidFill>
              </a:rPr>
              <a:t>Register</a:t>
            </a:r>
            <a:r>
              <a:rPr lang="fr-CA" dirty="0"/>
              <a:t> et </a:t>
            </a:r>
            <a:r>
              <a:rPr lang="fr-CA" dirty="0">
                <a:solidFill>
                  <a:srgbClr val="FA4098"/>
                </a:solidFill>
              </a:rPr>
              <a:t>Login</a:t>
            </a:r>
            <a:r>
              <a:rPr lang="fr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0103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C080A-7195-415B-B385-CA769E32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Annexe -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37EC0-C15A-45AF-99D8-A181EE0B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Cette annexe vise à lister les problèmes / solutions fréquents</a:t>
            </a:r>
          </a:p>
          <a:p>
            <a:pPr lvl="1"/>
            <a:r>
              <a:rPr lang="fr-CA"/>
              <a:t> Recréer la base de données après avoir modifié ou ajouté un Model.</a:t>
            </a:r>
          </a:p>
          <a:p>
            <a:pPr lvl="2"/>
            <a:r>
              <a:rPr lang="fr-CA"/>
              <a:t> Également utile si vous avez la mention « </a:t>
            </a:r>
            <a:r>
              <a:rPr lang="fr-CA">
                <a:solidFill>
                  <a:srgbClr val="FA4098"/>
                </a:solidFill>
              </a:rPr>
              <a:t>Sql Exception</a:t>
            </a:r>
            <a:r>
              <a:rPr lang="fr-CA"/>
              <a:t> » en tentant de faire une requête !</a:t>
            </a:r>
          </a:p>
          <a:p>
            <a:pPr lvl="1"/>
            <a:r>
              <a:rPr lang="fr-CA"/>
              <a:t> ERROR 401 (Non autorisé)</a:t>
            </a:r>
          </a:p>
          <a:p>
            <a:pPr lvl="1"/>
            <a:r>
              <a:rPr lang="fr-CA"/>
              <a:t> ERROR 404 (Requête non trouvée)</a:t>
            </a:r>
          </a:p>
          <a:p>
            <a:pPr lvl="1"/>
            <a:r>
              <a:rPr lang="fr-CA"/>
              <a:t> ERROR 405 (Requête mal utilisée)</a:t>
            </a:r>
          </a:p>
          <a:p>
            <a:pPr lvl="1"/>
            <a:r>
              <a:rPr lang="fr-CA"/>
              <a:t> ERROR 500 (Erreur dans une opération effectuée sur le serveur)</a:t>
            </a:r>
          </a:p>
          <a:p>
            <a:pPr lvl="2"/>
            <a:r>
              <a:rPr lang="fr-CA"/>
              <a:t> Sera plutôt rencontré dans la semaine 10. Rare pour le moment.</a:t>
            </a:r>
          </a:p>
        </p:txBody>
      </p:sp>
    </p:spTree>
    <p:extLst>
      <p:ext uri="{BB962C8B-B14F-4D97-AF65-F5344CB8AC3E}">
        <p14:creationId xmlns:p14="http://schemas.microsoft.com/office/powerpoint/2010/main" val="3153204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C080A-7195-415B-B385-CA769E32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Annexe -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37EC0-C15A-45AF-99D8-A181EE0B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Recréer la base de données après avoir modifié / créé un Model</a:t>
            </a:r>
          </a:p>
          <a:p>
            <a:pPr lvl="1"/>
            <a:r>
              <a:rPr lang="fr-CA"/>
              <a:t> Dès que vous créez ou modifiez un Model, il faut absolument recréer la base de données :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CA"/>
              <a:t> Supprimez les 2 fichiers dans C:/Users/votre_nom</a:t>
            </a:r>
          </a:p>
          <a:p>
            <a:pPr marL="1371600" lvl="2" indent="-457200">
              <a:buFont typeface="+mj-lt"/>
              <a:buAutoNum type="arabicPeriod"/>
            </a:pPr>
            <a:endParaRPr lang="fr-CA"/>
          </a:p>
          <a:p>
            <a:pPr marL="1371600" lvl="2" indent="-457200">
              <a:buFont typeface="+mj-lt"/>
              <a:buAutoNum type="arabicPeriod"/>
            </a:pPr>
            <a:endParaRPr lang="fr-CA"/>
          </a:p>
          <a:p>
            <a:pPr marL="1371600" lvl="2" indent="-457200">
              <a:buFont typeface="+mj-lt"/>
              <a:buAutoNum type="arabicPeriod"/>
            </a:pPr>
            <a:r>
              <a:rPr lang="fr-CA"/>
              <a:t> Supprimez le dossier « Migrations »</a:t>
            </a:r>
          </a:p>
          <a:p>
            <a:pPr marL="1371600" lvl="2" indent="-457200">
              <a:buFont typeface="+mj-lt"/>
              <a:buAutoNum type="arabicPeriod"/>
            </a:pPr>
            <a:endParaRPr lang="fr-CA"/>
          </a:p>
          <a:p>
            <a:pPr marL="1371600" lvl="2" indent="-457200">
              <a:buFont typeface="+mj-lt"/>
              <a:buAutoNum type="arabicPeriod"/>
            </a:pPr>
            <a:endParaRPr lang="fr-CA"/>
          </a:p>
          <a:p>
            <a:pPr marL="1371600" lvl="2" indent="-457200">
              <a:buFont typeface="+mj-lt"/>
              <a:buAutoNum type="arabicPeriod"/>
            </a:pPr>
            <a:r>
              <a:rPr lang="fr-CA"/>
              <a:t> À l’aide du PowerShell ouvert via Visual Studio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6CA505F-4BCD-44BA-BCB9-273569AB7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834" y="1994854"/>
            <a:ext cx="3991532" cy="1047896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F3DF7D7-3857-4B73-8454-2C898A552DA9}"/>
              </a:ext>
            </a:extLst>
          </p:cNvPr>
          <p:cNvCxnSpPr/>
          <p:nvPr/>
        </p:nvCxnSpPr>
        <p:spPr>
          <a:xfrm flipH="1">
            <a:off x="10289205" y="2197869"/>
            <a:ext cx="809625" cy="428625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E41EB9EC-F27E-41F4-AC72-EB55AF35D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839" y="4755312"/>
            <a:ext cx="4096322" cy="32389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923036D-5AED-415A-AA3E-1F7378B83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162" y="5136358"/>
            <a:ext cx="4477375" cy="36200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A3BB546-7705-49EC-B6DD-0D2225A72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259" y="5966585"/>
            <a:ext cx="5239481" cy="31436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FE85AE8-FB9F-426B-B9C0-7244E1A53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6834" y="3212846"/>
            <a:ext cx="3238798" cy="1113337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705DAC3E-2700-4345-9902-A3172E6AA08A}"/>
              </a:ext>
            </a:extLst>
          </p:cNvPr>
          <p:cNvCxnSpPr>
            <a:cxnSpLocks/>
          </p:cNvCxnSpPr>
          <p:nvPr/>
        </p:nvCxnSpPr>
        <p:spPr>
          <a:xfrm flipH="1" flipV="1">
            <a:off x="8836818" y="3426529"/>
            <a:ext cx="1071563" cy="1816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AD1504F7-C7F8-435C-B924-B7C603E5B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9486" y="5565761"/>
            <a:ext cx="6106377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592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C080A-7195-415B-B385-CA769E32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Annexe -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37EC0-C15A-45AF-99D8-A181EE0B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ERROR 401</a:t>
            </a:r>
          </a:p>
          <a:p>
            <a:pPr lvl="1"/>
            <a:r>
              <a:rPr lang="fr-CA" dirty="0"/>
              <a:t> Vous n’avez pas l’autorisation de faire la requête ! C’est donc un problème qui peut être lié ...</a:t>
            </a:r>
          </a:p>
          <a:p>
            <a:pPr lvl="2"/>
            <a:r>
              <a:rPr lang="fr-CA" dirty="0"/>
              <a:t> Au </a:t>
            </a:r>
            <a:r>
              <a:rPr lang="fr-CA" dirty="0" err="1"/>
              <a:t>token</a:t>
            </a:r>
            <a:endParaRPr lang="fr-CA" dirty="0"/>
          </a:p>
          <a:p>
            <a:pPr lvl="2"/>
            <a:r>
              <a:rPr lang="fr-CA" dirty="0"/>
              <a:t> À la configuration de l’authentification / autorisation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 Quelques exemples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465D031-B1BA-444E-9FEE-39CC49502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311" y="3937149"/>
            <a:ext cx="2857899" cy="962159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97D3F6C-A7B2-481F-B6D6-A4C765263379}"/>
              </a:ext>
            </a:extLst>
          </p:cNvPr>
          <p:cNvSpPr txBox="1"/>
          <p:nvPr/>
        </p:nvSpPr>
        <p:spPr>
          <a:xfrm>
            <a:off x="2002311" y="4903009"/>
            <a:ext cx="2857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FA4098"/>
                </a:solidFill>
              </a:rPr>
              <a:t>.UseAuthentication </a:t>
            </a:r>
            <a:r>
              <a:rPr lang="fr-CA" sz="1400">
                <a:solidFill>
                  <a:srgbClr val="9073D1"/>
                </a:solidFill>
              </a:rPr>
              <a:t>DOIT être avant </a:t>
            </a:r>
            <a:r>
              <a:rPr lang="fr-CA" sz="1400">
                <a:solidFill>
                  <a:srgbClr val="FA4098"/>
                </a:solidFill>
              </a:rPr>
              <a:t>.UseAuthorization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7BD3C07-A0C6-4E21-875D-8D44719BD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282" y="3723371"/>
            <a:ext cx="4646748" cy="1441632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919D612-C2BB-4035-9D48-9586FC4497D5}"/>
              </a:ext>
            </a:extLst>
          </p:cNvPr>
          <p:cNvSpPr txBox="1"/>
          <p:nvPr/>
        </p:nvSpPr>
        <p:spPr>
          <a:xfrm>
            <a:off x="5082536" y="5184208"/>
            <a:ext cx="4744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9073D1"/>
                </a:solidFill>
              </a:rPr>
              <a:t>Une faute de frappe dans les </a:t>
            </a:r>
            <a:r>
              <a:rPr lang="fr-CA" sz="1400">
                <a:solidFill>
                  <a:srgbClr val="FA4098"/>
                </a:solidFill>
              </a:rPr>
              <a:t>httpOptions</a:t>
            </a:r>
            <a:r>
              <a:rPr lang="fr-CA" sz="1400">
                <a:solidFill>
                  <a:srgbClr val="9073D1"/>
                </a:solidFill>
              </a:rPr>
              <a:t> ... la plus populaire est oublier l’espace à la fin de </a:t>
            </a:r>
            <a:r>
              <a:rPr lang="fr-CA" sz="1400">
                <a:solidFill>
                  <a:srgbClr val="FA4098"/>
                </a:solidFill>
              </a:rPr>
              <a:t>"Bearer " </a:t>
            </a:r>
            <a:r>
              <a:rPr lang="fr-CA" sz="1400">
                <a:solidFill>
                  <a:srgbClr val="9073D1"/>
                </a:solidFill>
              </a:rPr>
              <a:t>!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6536CAA-AD38-43DA-BBB9-BEB32408B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171" y="5851269"/>
            <a:ext cx="7663604" cy="467376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6A64A87-E4EE-4B63-ABFA-C21DD6460653}"/>
              </a:ext>
            </a:extLst>
          </p:cNvPr>
          <p:cNvSpPr txBox="1"/>
          <p:nvPr/>
        </p:nvSpPr>
        <p:spPr>
          <a:xfrm>
            <a:off x="2138797" y="6346282"/>
            <a:ext cx="771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9073D1"/>
                </a:solidFill>
              </a:rPr>
              <a:t>Simplement oublier de glisser des </a:t>
            </a:r>
            <a:r>
              <a:rPr lang="fr-CA" sz="1400">
                <a:solidFill>
                  <a:srgbClr val="FA4098"/>
                </a:solidFill>
              </a:rPr>
              <a:t>httpOptions</a:t>
            </a:r>
            <a:r>
              <a:rPr lang="fr-CA" sz="1400">
                <a:solidFill>
                  <a:srgbClr val="9073D1"/>
                </a:solidFill>
              </a:rPr>
              <a:t> avec le token dans la requête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10D8796-6031-4F06-9DA8-4AC6FBBE9387}"/>
              </a:ext>
            </a:extLst>
          </p:cNvPr>
          <p:cNvCxnSpPr/>
          <p:nvPr/>
        </p:nvCxnSpPr>
        <p:spPr>
          <a:xfrm flipH="1">
            <a:off x="9219204" y="5563956"/>
            <a:ext cx="809625" cy="428625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775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C080A-7195-415B-B385-CA769E32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Annexe -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37EC0-C15A-45AF-99D8-A181EE0B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ERROR 401</a:t>
            </a:r>
          </a:p>
          <a:p>
            <a:pPr lvl="1"/>
            <a:r>
              <a:rPr lang="fr-CA" dirty="0"/>
              <a:t> Quelques exemples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6ED36A-D9DC-4D5C-AF62-3C79CCE5B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93" y="2233589"/>
            <a:ext cx="7078063" cy="333422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628FD06-B986-49EA-8EE4-46AC51C0F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092" y="2596544"/>
            <a:ext cx="7278116" cy="352474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0AF83C4-163B-42EF-9005-862C7FEE3E79}"/>
              </a:ext>
            </a:extLst>
          </p:cNvPr>
          <p:cNvSpPr txBox="1"/>
          <p:nvPr/>
        </p:nvSpPr>
        <p:spPr>
          <a:xfrm>
            <a:off x="4038092" y="2987118"/>
            <a:ext cx="771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9073D1"/>
                </a:solidFill>
              </a:rPr>
              <a:t>Quand on stocke et quand on récupère le </a:t>
            </a:r>
            <a:r>
              <a:rPr lang="fr-CA" sz="1400">
                <a:solidFill>
                  <a:srgbClr val="FA4098"/>
                </a:solidFill>
              </a:rPr>
              <a:t>token</a:t>
            </a:r>
            <a:r>
              <a:rPr lang="fr-CA" sz="1400">
                <a:solidFill>
                  <a:srgbClr val="9073D1"/>
                </a:solidFill>
              </a:rPr>
              <a:t> dans le </a:t>
            </a:r>
            <a:r>
              <a:rPr lang="fr-CA" sz="1400">
                <a:solidFill>
                  <a:srgbClr val="FA4098"/>
                </a:solidFill>
              </a:rPr>
              <a:t>stockage local</a:t>
            </a:r>
            <a:r>
              <a:rPr lang="fr-CA" sz="1400">
                <a:solidFill>
                  <a:srgbClr val="9073D1"/>
                </a:solidFill>
              </a:rPr>
              <a:t>, la </a:t>
            </a:r>
            <a:r>
              <a:rPr lang="fr-CA" sz="1400">
                <a:solidFill>
                  <a:srgbClr val="FA4098"/>
                </a:solidFill>
              </a:rPr>
              <a:t>clé</a:t>
            </a:r>
            <a:r>
              <a:rPr lang="fr-CA" sz="1400">
                <a:solidFill>
                  <a:srgbClr val="9073D1"/>
                </a:solidFill>
              </a:rPr>
              <a:t> doit être identique !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8869466-BA1E-4B64-86CE-741DB7485FC0}"/>
              </a:ext>
            </a:extLst>
          </p:cNvPr>
          <p:cNvCxnSpPr/>
          <p:nvPr/>
        </p:nvCxnSpPr>
        <p:spPr>
          <a:xfrm flipH="1">
            <a:off x="4818654" y="1854533"/>
            <a:ext cx="809625" cy="428625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D990197-0992-4FD8-965F-5676814685E9}"/>
              </a:ext>
            </a:extLst>
          </p:cNvPr>
          <p:cNvCxnSpPr/>
          <p:nvPr/>
        </p:nvCxnSpPr>
        <p:spPr>
          <a:xfrm flipH="1">
            <a:off x="10506583" y="2233589"/>
            <a:ext cx="809625" cy="428625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9100141D-6412-432D-B221-305B3B108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33" y="3390549"/>
            <a:ext cx="9141100" cy="951916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B6861AE-46B0-4D2D-9144-B99883565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543" y="4376541"/>
            <a:ext cx="9141100" cy="695862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11ACACD-C7D4-439D-A376-34474A4CC437}"/>
              </a:ext>
            </a:extLst>
          </p:cNvPr>
          <p:cNvSpPr txBox="1"/>
          <p:nvPr/>
        </p:nvSpPr>
        <p:spPr>
          <a:xfrm>
            <a:off x="2685543" y="5106479"/>
            <a:ext cx="914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9073D1"/>
                </a:solidFill>
              </a:rPr>
              <a:t>Les configurations pour la clé de chiffrement et la clé de déchiffrement (</a:t>
            </a:r>
            <a:r>
              <a:rPr lang="fr-CA" sz="1400" dirty="0" err="1">
                <a:solidFill>
                  <a:srgbClr val="FA4098"/>
                </a:solidFill>
              </a:rPr>
              <a:t>Program.cs</a:t>
            </a:r>
            <a:r>
              <a:rPr lang="fr-CA" sz="1400" dirty="0">
                <a:solidFill>
                  <a:srgbClr val="FA4098"/>
                </a:solidFill>
              </a:rPr>
              <a:t> </a:t>
            </a:r>
            <a:r>
              <a:rPr lang="fr-CA" sz="1400" dirty="0">
                <a:solidFill>
                  <a:srgbClr val="9073D1"/>
                </a:solidFill>
              </a:rPr>
              <a:t>et la fonction de </a:t>
            </a:r>
            <a:r>
              <a:rPr lang="fr-CA" sz="1400" dirty="0">
                <a:solidFill>
                  <a:srgbClr val="FA4098"/>
                </a:solidFill>
              </a:rPr>
              <a:t>Login</a:t>
            </a:r>
            <a:r>
              <a:rPr lang="fr-CA" sz="1400" dirty="0">
                <a:solidFill>
                  <a:srgbClr val="9073D1"/>
                </a:solidFill>
              </a:rPr>
              <a:t>) doivent être identiques !!</a:t>
            </a:r>
          </a:p>
        </p:txBody>
      </p:sp>
    </p:spTree>
    <p:extLst>
      <p:ext uri="{BB962C8B-B14F-4D97-AF65-F5344CB8AC3E}">
        <p14:creationId xmlns:p14="http://schemas.microsoft.com/office/powerpoint/2010/main" val="2346985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C080A-7195-415B-B385-CA769E32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Annexe -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37EC0-C15A-45AF-99D8-A181EE0B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ERROR 404</a:t>
            </a:r>
          </a:p>
          <a:p>
            <a:pPr lvl="1"/>
            <a:r>
              <a:rPr lang="fr-CA"/>
              <a:t> Généralement car la requête n’existe pas ou est mal écrite... mais pas seulement !</a:t>
            </a:r>
          </a:p>
          <a:p>
            <a:pPr lvl="1"/>
            <a:endParaRPr lang="fr-CA"/>
          </a:p>
          <a:p>
            <a:pPr lvl="1"/>
            <a:r>
              <a:rPr lang="fr-CA"/>
              <a:t> Exemples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E12AD85-CE85-42AD-B3FB-A99B807AE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45" y="3138384"/>
            <a:ext cx="10097909" cy="1476581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1B4129E-3D78-4D13-8FE9-DC47AB1E87A1}"/>
              </a:ext>
            </a:extLst>
          </p:cNvPr>
          <p:cNvSpPr txBox="1"/>
          <p:nvPr/>
        </p:nvSpPr>
        <p:spPr>
          <a:xfrm>
            <a:off x="1047045" y="4614965"/>
            <a:ext cx="809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9073D1"/>
                </a:solidFill>
              </a:rPr>
              <a:t>Le bloc </a:t>
            </a:r>
            <a:r>
              <a:rPr lang="fr-CA">
                <a:solidFill>
                  <a:srgbClr val="FA4098"/>
                </a:solidFill>
              </a:rPr>
              <a:t>.AddIdentity </a:t>
            </a:r>
            <a:r>
              <a:rPr lang="fr-CA">
                <a:solidFill>
                  <a:srgbClr val="9073D1"/>
                </a:solidFill>
              </a:rPr>
              <a:t>doit absolument être avant le bloc </a:t>
            </a:r>
            <a:r>
              <a:rPr lang="fr-CA">
                <a:solidFill>
                  <a:srgbClr val="FA4098"/>
                </a:solidFill>
              </a:rPr>
              <a:t>.AddAuthentication</a:t>
            </a:r>
            <a:r>
              <a:rPr lang="fr-CA">
                <a:solidFill>
                  <a:srgbClr val="9073D1"/>
                </a:solidFill>
              </a:rPr>
              <a:t> !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D89BD99-D749-47B0-8B55-9B0149924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566" y="5699955"/>
            <a:ext cx="5482280" cy="391591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09952C7-ADD7-4176-B5B5-14F84C640E75}"/>
              </a:ext>
            </a:extLst>
          </p:cNvPr>
          <p:cNvSpPr txBox="1"/>
          <p:nvPr/>
        </p:nvSpPr>
        <p:spPr>
          <a:xfrm>
            <a:off x="3066566" y="6091546"/>
            <a:ext cx="5391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9073D1"/>
                </a:solidFill>
              </a:rPr>
              <a:t>Il y a une faute de frappe dans l’URL de la requête ?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72E65EE-7419-4A55-8928-209A07A0D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665" y="5305332"/>
            <a:ext cx="2633070" cy="461821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</p:spTree>
    <p:extLst>
      <p:ext uri="{BB962C8B-B14F-4D97-AF65-F5344CB8AC3E}">
        <p14:creationId xmlns:p14="http://schemas.microsoft.com/office/powerpoint/2010/main" val="22973450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C080A-7195-415B-B385-CA769E32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Annexe -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37EC0-C15A-45AF-99D8-A181EE0B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ERROR 405</a:t>
            </a:r>
          </a:p>
          <a:p>
            <a:pPr lvl="1"/>
            <a:r>
              <a:rPr lang="fr-CA"/>
              <a:t> La requête existe ... mais elle est mal utilisée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EF32115-24FE-49CC-A893-BC0CD62E9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396" y="2509803"/>
            <a:ext cx="8792279" cy="423825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3143A31-7520-4409-95FC-08636F0B2B5E}"/>
              </a:ext>
            </a:extLst>
          </p:cNvPr>
          <p:cNvSpPr txBox="1"/>
          <p:nvPr/>
        </p:nvSpPr>
        <p:spPr>
          <a:xfrm>
            <a:off x="2705101" y="2933628"/>
            <a:ext cx="8096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600">
                <a:solidFill>
                  <a:srgbClr val="9073D1"/>
                </a:solidFill>
              </a:rPr>
              <a:t>Est-ce vraiment </a:t>
            </a:r>
            <a:r>
              <a:rPr lang="fr-CA" sz="1600">
                <a:solidFill>
                  <a:srgbClr val="FA4098"/>
                </a:solidFill>
              </a:rPr>
              <a:t>.put</a:t>
            </a:r>
            <a:r>
              <a:rPr lang="fr-CA" sz="1600">
                <a:solidFill>
                  <a:srgbClr val="9073D1"/>
                </a:solidFill>
              </a:rPr>
              <a:t> ? Ou plutôt </a:t>
            </a:r>
            <a:r>
              <a:rPr lang="fr-CA" sz="1600">
                <a:solidFill>
                  <a:srgbClr val="FA4098"/>
                </a:solidFill>
              </a:rPr>
              <a:t>.get </a:t>
            </a:r>
            <a:r>
              <a:rPr lang="fr-CA" sz="1600">
                <a:solidFill>
                  <a:srgbClr val="9073D1"/>
                </a:solidFill>
              </a:rPr>
              <a:t>?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0452E104-B798-4380-BC2F-2D515F660B76}"/>
              </a:ext>
            </a:extLst>
          </p:cNvPr>
          <p:cNvCxnSpPr>
            <a:cxnSpLocks/>
          </p:cNvCxnSpPr>
          <p:nvPr/>
        </p:nvCxnSpPr>
        <p:spPr>
          <a:xfrm flipH="1" flipV="1">
            <a:off x="3380379" y="2831653"/>
            <a:ext cx="658221" cy="355267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46CB2E8B-09E6-4E8C-B67E-4C9973742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349" y="3692289"/>
            <a:ext cx="7173326" cy="504895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4BF9268-BB69-4C2F-B2A5-9AD61A4B1ABF}"/>
              </a:ext>
            </a:extLst>
          </p:cNvPr>
          <p:cNvSpPr txBox="1"/>
          <p:nvPr/>
        </p:nvSpPr>
        <p:spPr>
          <a:xfrm>
            <a:off x="3628730" y="4216742"/>
            <a:ext cx="7173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600">
                <a:solidFill>
                  <a:srgbClr val="FA4098"/>
                </a:solidFill>
              </a:rPr>
              <a:t>this.deleteId</a:t>
            </a:r>
            <a:r>
              <a:rPr lang="fr-CA" sz="1600">
                <a:solidFill>
                  <a:srgbClr val="9073D1"/>
                </a:solidFill>
              </a:rPr>
              <a:t> est peut-être vide ? (Donc on fournit une requête incomplète)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99D77D6-732E-4BC1-9666-67D445D1F4C7}"/>
              </a:ext>
            </a:extLst>
          </p:cNvPr>
          <p:cNvCxnSpPr>
            <a:cxnSpLocks/>
          </p:cNvCxnSpPr>
          <p:nvPr/>
        </p:nvCxnSpPr>
        <p:spPr>
          <a:xfrm flipH="1">
            <a:off x="10156602" y="3407151"/>
            <a:ext cx="686796" cy="451451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369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75FD031-B447-4BAC-ACEA-373834285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4" y="1150572"/>
            <a:ext cx="7740348" cy="5026393"/>
          </a:xfrm>
        </p:spPr>
        <p:txBody>
          <a:bodyPr/>
          <a:lstStyle/>
          <a:p>
            <a:r>
              <a:rPr lang="fr-CA" dirty="0"/>
              <a:t> Models </a:t>
            </a:r>
            <a:r>
              <a:rPr lang="en-CA" dirty="0"/>
              <a:t>📦</a:t>
            </a:r>
            <a:endParaRPr lang="fr-CA" dirty="0"/>
          </a:p>
          <a:p>
            <a:pPr lvl="1"/>
            <a:r>
              <a:rPr lang="fr-CA" dirty="0"/>
              <a:t> Ils doivent respecter certaines </a:t>
            </a:r>
            <a:r>
              <a:rPr lang="fr-CA" b="1" dirty="0"/>
              <a:t>contraintes</a:t>
            </a:r>
            <a:r>
              <a:rPr lang="fr-CA" dirty="0"/>
              <a:t> avec Entity Framework</a:t>
            </a:r>
          </a:p>
          <a:p>
            <a:pPr lvl="2"/>
            <a:r>
              <a:rPr lang="fr-CA" dirty="0"/>
              <a:t> Que des propriétés de type </a:t>
            </a:r>
            <a:r>
              <a:rPr lang="fr-CA" dirty="0">
                <a:solidFill>
                  <a:srgbClr val="FA4098"/>
                </a:solidFill>
              </a:rPr>
              <a:t>primitif</a:t>
            </a:r>
            <a:r>
              <a:rPr lang="fr-CA" dirty="0"/>
              <a:t>. (string, int, bool, etc.)</a:t>
            </a:r>
          </a:p>
          <a:p>
            <a:pPr lvl="2"/>
            <a:r>
              <a:rPr lang="fr-CA" dirty="0"/>
              <a:t> Posséder une propriété </a:t>
            </a:r>
            <a:r>
              <a:rPr lang="fr-CA" dirty="0">
                <a:solidFill>
                  <a:srgbClr val="FA4098"/>
                </a:solidFill>
              </a:rPr>
              <a:t>Id</a:t>
            </a:r>
            <a:r>
              <a:rPr lang="fr-CA" dirty="0"/>
              <a:t> de type </a:t>
            </a:r>
            <a:r>
              <a:rPr lang="fr-CA" dirty="0">
                <a:solidFill>
                  <a:srgbClr val="FA4098"/>
                </a:solidFill>
              </a:rPr>
              <a:t>int</a:t>
            </a:r>
            <a:r>
              <a:rPr lang="fr-CA" dirty="0"/>
              <a:t>. Entity Framework pourra alors générer automatiquement des </a:t>
            </a:r>
            <a:r>
              <a:rPr lang="fr-CA" dirty="0">
                <a:solidFill>
                  <a:srgbClr val="FA4098"/>
                </a:solidFill>
              </a:rPr>
              <a:t>ids auto-incrémentés</a:t>
            </a:r>
            <a:r>
              <a:rPr lang="fr-CA" dirty="0"/>
              <a:t> pour les entités.</a:t>
            </a:r>
          </a:p>
          <a:p>
            <a:pPr lvl="2"/>
            <a:endParaRPr lang="fr-CA" dirty="0"/>
          </a:p>
          <a:p>
            <a:pPr lvl="1"/>
            <a:r>
              <a:rPr lang="fr-CA" dirty="0"/>
              <a:t> Validation </a:t>
            </a:r>
            <a:r>
              <a:rPr lang="en-CA" dirty="0"/>
              <a:t>❓✅</a:t>
            </a:r>
            <a:endParaRPr lang="fr-CA" dirty="0"/>
          </a:p>
          <a:p>
            <a:pPr lvl="2"/>
            <a:r>
              <a:rPr lang="fr-CA" dirty="0"/>
              <a:t> On peut ajouter des </a:t>
            </a:r>
            <a:r>
              <a:rPr lang="fr-CA" dirty="0">
                <a:solidFill>
                  <a:srgbClr val="FA4098"/>
                </a:solidFill>
              </a:rPr>
              <a:t>annotations de validation </a:t>
            </a:r>
            <a:r>
              <a:rPr lang="fr-CA" dirty="0"/>
              <a:t>au-dessus des propriétés.</a:t>
            </a:r>
          </a:p>
          <a:p>
            <a:pPr lvl="3"/>
            <a:r>
              <a:rPr lang="fr-CA" dirty="0"/>
              <a:t> On peut faire de la validation </a:t>
            </a:r>
            <a:r>
              <a:rPr lang="fr-CA" b="1" dirty="0"/>
              <a:t>côté client</a:t>
            </a:r>
            <a:r>
              <a:rPr lang="fr-CA" dirty="0"/>
              <a:t> (Angular), mais la plus importante est la validation </a:t>
            </a:r>
            <a:r>
              <a:rPr lang="fr-CA" b="1" dirty="0"/>
              <a:t>côté serveur </a:t>
            </a:r>
            <a:r>
              <a:rPr lang="fr-CA" dirty="0"/>
              <a:t>!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380D8AF-EF6E-4610-BEE1-202742778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F4D130-CCF2-4887-B2C4-2803A2DB3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667" y="1613965"/>
            <a:ext cx="3222187" cy="1904900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A2B345-EDA7-496F-871C-6670B5FF6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041" y="3790031"/>
            <a:ext cx="3224000" cy="2701894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</p:spTree>
    <p:extLst>
      <p:ext uri="{BB962C8B-B14F-4D97-AF65-F5344CB8AC3E}">
        <p14:creationId xmlns:p14="http://schemas.microsoft.com/office/powerpoint/2010/main" val="25784079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320CC0-4F80-A1BB-7E75-269BE485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Contrôleur générique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11F9B3-708A-FB85-9180-6048C2C3B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Ce n’est pas que les services qui peuvent être génériques : les contrôleurs aussi !</a:t>
            </a:r>
          </a:p>
          <a:p>
            <a:pPr lvl="1"/>
            <a:r>
              <a:rPr lang="fr-CA" dirty="0"/>
              <a:t> Un contrôleur générique possèderait les cinq actions de base : </a:t>
            </a:r>
            <a:r>
              <a:rPr lang="fr-CA" dirty="0" err="1">
                <a:solidFill>
                  <a:srgbClr val="FA4098"/>
                </a:solidFill>
              </a:rPr>
              <a:t>Get</a:t>
            </a:r>
            <a:r>
              <a:rPr lang="fr-CA" dirty="0"/>
              <a:t>, </a:t>
            </a:r>
            <a:r>
              <a:rPr lang="fr-CA" dirty="0" err="1">
                <a:solidFill>
                  <a:srgbClr val="FA4098"/>
                </a:solidFill>
              </a:rPr>
              <a:t>Get</a:t>
            </a:r>
            <a:r>
              <a:rPr lang="fr-CA" dirty="0"/>
              <a:t> (all), </a:t>
            </a:r>
            <a:r>
              <a:rPr lang="fr-CA" dirty="0">
                <a:solidFill>
                  <a:srgbClr val="FA4098"/>
                </a:solidFill>
              </a:rPr>
              <a:t>Post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Put</a:t>
            </a:r>
            <a:r>
              <a:rPr lang="fr-CA" dirty="0"/>
              <a:t> et </a:t>
            </a:r>
            <a:r>
              <a:rPr lang="fr-CA" dirty="0" err="1">
                <a:solidFill>
                  <a:srgbClr val="FA4098"/>
                </a:solidFill>
              </a:rPr>
              <a:t>Delete</a:t>
            </a:r>
            <a:r>
              <a:rPr lang="fr-CA" dirty="0"/>
              <a:t>.</a:t>
            </a:r>
          </a:p>
          <a:p>
            <a:pPr lvl="1"/>
            <a:r>
              <a:rPr lang="fr-CA" dirty="0"/>
              <a:t> Si vous souhaitez faire un </a:t>
            </a:r>
            <a:r>
              <a:rPr lang="fr-CA" dirty="0">
                <a:solidFill>
                  <a:srgbClr val="FA4098"/>
                </a:solidFill>
              </a:rPr>
              <a:t>contrôleur spécialisé</a:t>
            </a:r>
            <a:r>
              <a:rPr lang="fr-CA" dirty="0"/>
              <a:t> avec quelques opérations similaires ou différentes, créez un contrôleur qui </a:t>
            </a:r>
            <a:r>
              <a:rPr lang="fr-CA" b="1" dirty="0"/>
              <a:t>hérite</a:t>
            </a:r>
            <a:r>
              <a:rPr lang="fr-CA" dirty="0"/>
              <a:t> du </a:t>
            </a:r>
            <a:r>
              <a:rPr lang="fr-CA" dirty="0">
                <a:solidFill>
                  <a:srgbClr val="FA4098"/>
                </a:solidFill>
              </a:rPr>
              <a:t>contrôleur générique</a:t>
            </a:r>
            <a:r>
              <a:rPr lang="fr-CA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6386790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320CC0-4F80-A1BB-7E75-269BE485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Contrôleur générique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11F9B3-708A-FB85-9180-6048C2C3B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Exemple de contrôleur générique</a:t>
            </a:r>
          </a:p>
          <a:p>
            <a:pPr lvl="1"/>
            <a:r>
              <a:rPr lang="fr-CA" dirty="0"/>
              <a:t> Constructeur et injection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9969D7-92AE-1BBB-9570-F40173769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82" y="3086907"/>
            <a:ext cx="8783276" cy="2086266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AC12CD2-EF3F-9648-061A-02C7B4192886}"/>
              </a:ext>
            </a:extLst>
          </p:cNvPr>
          <p:cNvSpPr txBox="1"/>
          <p:nvPr/>
        </p:nvSpPr>
        <p:spPr>
          <a:xfrm>
            <a:off x="9497568" y="3578352"/>
            <a:ext cx="269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B177BF"/>
                </a:solidFill>
              </a:rPr>
              <a:t>Service générique injecté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08A25F0-DDDD-1CC3-CEC3-8B60F2971E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8095488" y="3763018"/>
            <a:ext cx="1402080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C34C44E-0749-B07D-2D46-FBB0C1534937}"/>
              </a:ext>
            </a:extLst>
          </p:cNvPr>
          <p:cNvCxnSpPr>
            <a:cxnSpLocks/>
          </p:cNvCxnSpPr>
          <p:nvPr/>
        </p:nvCxnSpPr>
        <p:spPr>
          <a:xfrm flipH="1">
            <a:off x="7778496" y="3937278"/>
            <a:ext cx="1883664" cy="293346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9E8191B-83F2-A6BF-9F91-B333427D29A5}"/>
              </a:ext>
            </a:extLst>
          </p:cNvPr>
          <p:cNvSpPr txBox="1"/>
          <p:nvPr/>
        </p:nvSpPr>
        <p:spPr>
          <a:xfrm>
            <a:off x="4884893" y="2322856"/>
            <a:ext cx="51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B177BF"/>
                </a:solidFill>
              </a:rPr>
              <a:t>Le </a:t>
            </a:r>
            <a:r>
              <a:rPr lang="fr-CA" dirty="0">
                <a:solidFill>
                  <a:srgbClr val="FA4098"/>
                </a:solidFill>
              </a:rPr>
              <a:t>T </a:t>
            </a:r>
            <a:r>
              <a:rPr lang="fr-CA" dirty="0">
                <a:solidFill>
                  <a:srgbClr val="B177BF"/>
                </a:solidFill>
              </a:rPr>
              <a:t>ici peut s’adapter à tous les types de Models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A884BC1-C99A-C348-C5C2-E8FF8AF34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02" y="5824491"/>
            <a:ext cx="6782747" cy="352474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ACC95FA-CAAA-08A7-0831-168EE87DA207}"/>
              </a:ext>
            </a:extLst>
          </p:cNvPr>
          <p:cNvSpPr txBox="1"/>
          <p:nvPr/>
        </p:nvSpPr>
        <p:spPr>
          <a:xfrm>
            <a:off x="7528560" y="5520073"/>
            <a:ext cx="4090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B177BF"/>
                </a:solidFill>
              </a:rPr>
              <a:t>N’oubliez pas de configurer le contrôleur générique avec des types de Model spécifiques dans </a:t>
            </a:r>
            <a:r>
              <a:rPr lang="fr-CA" dirty="0" err="1">
                <a:solidFill>
                  <a:srgbClr val="FA4098"/>
                </a:solidFill>
              </a:rPr>
              <a:t>Program.cs</a:t>
            </a:r>
            <a:r>
              <a:rPr lang="fr-CA" dirty="0">
                <a:solidFill>
                  <a:srgbClr val="FA4098"/>
                </a:solidFill>
              </a:rPr>
              <a:t> !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A1F71B7-D0C8-8E6A-CF4F-FE7C4DB02223}"/>
              </a:ext>
            </a:extLst>
          </p:cNvPr>
          <p:cNvCxnSpPr>
            <a:cxnSpLocks/>
          </p:cNvCxnSpPr>
          <p:nvPr/>
        </p:nvCxnSpPr>
        <p:spPr>
          <a:xfrm flipH="1">
            <a:off x="4677770" y="2692188"/>
            <a:ext cx="717190" cy="47342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156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320CC0-4F80-A1BB-7E75-269BE485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Contrôleur générique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11F9B3-708A-FB85-9180-6048C2C3B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Exemple de contrôleur générique</a:t>
            </a:r>
          </a:p>
          <a:p>
            <a:pPr lvl="1"/>
            <a:r>
              <a:rPr lang="fr-CA" dirty="0"/>
              <a:t> </a:t>
            </a:r>
            <a:r>
              <a:rPr lang="fr-CA" dirty="0" err="1"/>
              <a:t>Get</a:t>
            </a:r>
            <a:r>
              <a:rPr lang="fr-CA" dirty="0"/>
              <a:t> et </a:t>
            </a:r>
            <a:r>
              <a:rPr lang="fr-CA" dirty="0" err="1"/>
              <a:t>Delete</a:t>
            </a:r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E79D8E-35D9-F3F3-0FDB-90233A3D3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59" y="2973329"/>
            <a:ext cx="5552551" cy="2403343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07DF88F-DB6E-7724-F140-ECFCDC910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411" y="3346209"/>
            <a:ext cx="5963482" cy="1657581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</p:spTree>
    <p:extLst>
      <p:ext uri="{BB962C8B-B14F-4D97-AF65-F5344CB8AC3E}">
        <p14:creationId xmlns:p14="http://schemas.microsoft.com/office/powerpoint/2010/main" val="3990836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320CC0-4F80-A1BB-7E75-269BE485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Contrôleur générique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11F9B3-708A-FB85-9180-6048C2C3B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Exemple de contrôleur générique</a:t>
            </a:r>
          </a:p>
          <a:p>
            <a:pPr lvl="1"/>
            <a:r>
              <a:rPr lang="fr-CA" dirty="0"/>
              <a:t> Post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3679C2-5848-A065-2491-74BD2993E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01" y="2561100"/>
            <a:ext cx="9478698" cy="2467319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</p:spTree>
    <p:extLst>
      <p:ext uri="{BB962C8B-B14F-4D97-AF65-F5344CB8AC3E}">
        <p14:creationId xmlns:p14="http://schemas.microsoft.com/office/powerpoint/2010/main" val="33094492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320CC0-4F80-A1BB-7E75-269BE485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Contrôleur générique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11F9B3-708A-FB85-9180-6048C2C3B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Exemple de contrôleur générique</a:t>
            </a:r>
          </a:p>
          <a:p>
            <a:pPr lvl="1"/>
            <a:r>
              <a:rPr lang="fr-CA" dirty="0"/>
              <a:t> Put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B0CAE7-2554-1E50-386F-DFA43AAD0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35" y="2258839"/>
            <a:ext cx="10501530" cy="4011124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</p:spTree>
    <p:extLst>
      <p:ext uri="{BB962C8B-B14F-4D97-AF65-F5344CB8AC3E}">
        <p14:creationId xmlns:p14="http://schemas.microsoft.com/office/powerpoint/2010/main" val="1201880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3155EDB-44BA-7A01-D34D-6BCD059C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151" y="1150572"/>
            <a:ext cx="5983001" cy="336680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93A14BC-D131-451F-8999-4D290A67D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5343989" cy="5026393"/>
          </a:xfrm>
        </p:spPr>
        <p:txBody>
          <a:bodyPr/>
          <a:lstStyle/>
          <a:p>
            <a:r>
              <a:rPr lang="fr-CA" dirty="0"/>
              <a:t> Les relations </a:t>
            </a:r>
            <a:r>
              <a:rPr lang="en-CA" dirty="0"/>
              <a:t>🤝👄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One To One</a:t>
            </a:r>
          </a:p>
          <a:p>
            <a:pPr lvl="2"/>
            <a:r>
              <a:rPr lang="fr-CA" dirty="0"/>
              <a:t> Dans chaque class, il y a une référence simple vers l’autre classe.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0D32DBE-B960-434A-A99C-DB3FEA3A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BCB17114-2C99-41BC-AB0B-E78907A66EBA}"/>
              </a:ext>
            </a:extLst>
          </p:cNvPr>
          <p:cNvCxnSpPr/>
          <p:nvPr/>
        </p:nvCxnSpPr>
        <p:spPr>
          <a:xfrm flipH="1" flipV="1">
            <a:off x="9869214" y="2415139"/>
            <a:ext cx="422516" cy="31531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FB59C83-CE1B-4C69-A961-D1DD64269053}"/>
              </a:ext>
            </a:extLst>
          </p:cNvPr>
          <p:cNvCxnSpPr>
            <a:cxnSpLocks/>
          </p:cNvCxnSpPr>
          <p:nvPr/>
        </p:nvCxnSpPr>
        <p:spPr>
          <a:xfrm flipH="1" flipV="1">
            <a:off x="9388091" y="4243571"/>
            <a:ext cx="416210" cy="49727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98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93A14BC-D131-451F-8999-4D290A67D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5343989" cy="5026393"/>
          </a:xfrm>
        </p:spPr>
        <p:txBody>
          <a:bodyPr/>
          <a:lstStyle/>
          <a:p>
            <a:r>
              <a:rPr lang="fr-CA" dirty="0"/>
              <a:t> Les relations </a:t>
            </a:r>
            <a:r>
              <a:rPr lang="en-CA" dirty="0"/>
              <a:t>🤝👄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One To Many</a:t>
            </a:r>
          </a:p>
          <a:p>
            <a:pPr lvl="2"/>
            <a:r>
              <a:rPr lang="fr-CA" dirty="0"/>
              <a:t> Il faut simplement une liste des </a:t>
            </a:r>
            <a:r>
              <a:rPr lang="fr-CA" dirty="0">
                <a:solidFill>
                  <a:srgbClr val="FA4098"/>
                </a:solidFill>
              </a:rPr>
              <a:t>Many</a:t>
            </a:r>
            <a:r>
              <a:rPr lang="fr-CA" dirty="0"/>
              <a:t> dans le </a:t>
            </a:r>
            <a:r>
              <a:rPr lang="fr-CA" dirty="0">
                <a:solidFill>
                  <a:srgbClr val="FA4098"/>
                </a:solidFill>
              </a:rPr>
              <a:t>One</a:t>
            </a:r>
            <a:r>
              <a:rPr lang="fr-CA" dirty="0"/>
              <a:t> ET une </a:t>
            </a:r>
            <a:r>
              <a:rPr lang="fr-CA" b="1" dirty="0"/>
              <a:t>référence</a:t>
            </a:r>
            <a:r>
              <a:rPr lang="fr-CA" dirty="0"/>
              <a:t> vers le </a:t>
            </a:r>
            <a:r>
              <a:rPr lang="fr-CA" dirty="0">
                <a:solidFill>
                  <a:srgbClr val="FA4098"/>
                </a:solidFill>
              </a:rPr>
              <a:t>One</a:t>
            </a:r>
            <a:r>
              <a:rPr lang="fr-CA" dirty="0"/>
              <a:t> dans les </a:t>
            </a:r>
            <a:r>
              <a:rPr lang="fr-CA" dirty="0">
                <a:solidFill>
                  <a:srgbClr val="FA4098"/>
                </a:solidFill>
              </a:rPr>
              <a:t>Many</a:t>
            </a:r>
            <a:r>
              <a:rPr lang="fr-CA" dirty="0"/>
              <a:t>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0D32DBE-B960-434A-A99C-DB3FEA3A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06B23DA-D78D-4B88-812C-FA4A13A4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230" y="2124864"/>
            <a:ext cx="5658640" cy="3191320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2E33BA2A-334B-4E0F-A9D7-054F1FAB9547}"/>
              </a:ext>
            </a:extLst>
          </p:cNvPr>
          <p:cNvSpPr/>
          <p:nvPr/>
        </p:nvSpPr>
        <p:spPr>
          <a:xfrm>
            <a:off x="1677969" y="3771113"/>
            <a:ext cx="1198179" cy="510803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Owner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CB22C5C-B087-41D5-B301-4ECE97BEF9C3}"/>
              </a:ext>
            </a:extLst>
          </p:cNvPr>
          <p:cNvSpPr/>
          <p:nvPr/>
        </p:nvSpPr>
        <p:spPr>
          <a:xfrm>
            <a:off x="1883183" y="3008528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666CF60-2704-4AB2-91D4-EC8166BBA2E2}"/>
              </a:ext>
            </a:extLst>
          </p:cNvPr>
          <p:cNvSpPr/>
          <p:nvPr/>
        </p:nvSpPr>
        <p:spPr>
          <a:xfrm>
            <a:off x="3501523" y="3845141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B23D091-AFB0-4FB9-930A-776AB8EF6B27}"/>
              </a:ext>
            </a:extLst>
          </p:cNvPr>
          <p:cNvSpPr/>
          <p:nvPr/>
        </p:nvSpPr>
        <p:spPr>
          <a:xfrm>
            <a:off x="1883183" y="4666402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97244E7-F85D-4BB9-BB28-D48E1A936B56}"/>
              </a:ext>
            </a:extLst>
          </p:cNvPr>
          <p:cNvSpPr/>
          <p:nvPr/>
        </p:nvSpPr>
        <p:spPr>
          <a:xfrm>
            <a:off x="264845" y="3845141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2EB02AF-5DFC-4380-A832-8E35DB0C930F}"/>
              </a:ext>
            </a:extLst>
          </p:cNvPr>
          <p:cNvSpPr/>
          <p:nvPr/>
        </p:nvSpPr>
        <p:spPr>
          <a:xfrm>
            <a:off x="3384594" y="4265248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FB50064-BBE2-4A1F-8E49-03D4B56ABB12}"/>
              </a:ext>
            </a:extLst>
          </p:cNvPr>
          <p:cNvSpPr/>
          <p:nvPr/>
        </p:nvSpPr>
        <p:spPr>
          <a:xfrm>
            <a:off x="2785503" y="4574200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217670B-CF05-4424-BBDB-D78D585935AE}"/>
              </a:ext>
            </a:extLst>
          </p:cNvPr>
          <p:cNvSpPr/>
          <p:nvPr/>
        </p:nvSpPr>
        <p:spPr>
          <a:xfrm>
            <a:off x="1026850" y="4574200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213DE03-26B2-4A73-BE6C-D6EC7DD43758}"/>
              </a:ext>
            </a:extLst>
          </p:cNvPr>
          <p:cNvSpPr/>
          <p:nvPr/>
        </p:nvSpPr>
        <p:spPr>
          <a:xfrm>
            <a:off x="439060" y="4265248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1EA4946-A21A-4964-9766-74EAD2354DA2}"/>
              </a:ext>
            </a:extLst>
          </p:cNvPr>
          <p:cNvSpPr/>
          <p:nvPr/>
        </p:nvSpPr>
        <p:spPr>
          <a:xfrm>
            <a:off x="427762" y="3427010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56BAD4A-1B0D-4D8D-8A3C-DFBAC6BFF380}"/>
              </a:ext>
            </a:extLst>
          </p:cNvPr>
          <p:cNvSpPr/>
          <p:nvPr/>
        </p:nvSpPr>
        <p:spPr>
          <a:xfrm>
            <a:off x="1026849" y="3120718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6746DBA-7B85-4CE9-80C6-9EF38CC697BF}"/>
              </a:ext>
            </a:extLst>
          </p:cNvPr>
          <p:cNvSpPr/>
          <p:nvPr/>
        </p:nvSpPr>
        <p:spPr>
          <a:xfrm>
            <a:off x="2740025" y="3116083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0609716-901D-4E92-8E6C-A0F8B8653766}"/>
              </a:ext>
            </a:extLst>
          </p:cNvPr>
          <p:cNvSpPr/>
          <p:nvPr/>
        </p:nvSpPr>
        <p:spPr>
          <a:xfrm>
            <a:off x="3338606" y="3427010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45F0ECD6-D530-4717-BD70-E590B6476248}"/>
              </a:ext>
            </a:extLst>
          </p:cNvPr>
          <p:cNvCxnSpPr>
            <a:stCxn id="11" idx="0"/>
            <a:endCxn id="8" idx="4"/>
          </p:cNvCxnSpPr>
          <p:nvPr/>
        </p:nvCxnSpPr>
        <p:spPr>
          <a:xfrm flipV="1">
            <a:off x="2277058" y="4281916"/>
            <a:ext cx="1" cy="384486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D1B70F8-E0D7-45EC-AF6C-49895B896143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532997" y="4216247"/>
            <a:ext cx="367869" cy="411076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ABDFF5DF-B877-4ACF-818C-FA04C48062FC}"/>
              </a:ext>
            </a:extLst>
          </p:cNvPr>
          <p:cNvCxnSpPr>
            <a:cxnSpLocks/>
            <a:stCxn id="10" idx="2"/>
            <a:endCxn id="8" idx="6"/>
          </p:cNvCxnSpPr>
          <p:nvPr/>
        </p:nvCxnSpPr>
        <p:spPr>
          <a:xfrm flipH="1">
            <a:off x="2876148" y="4026514"/>
            <a:ext cx="625375" cy="1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F29AFFA5-48E3-4BD8-89B0-F15D5779AB3F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665170" y="4090251"/>
            <a:ext cx="834787" cy="228120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A09E26E5-CB3C-474F-87C8-52582C96D752}"/>
              </a:ext>
            </a:extLst>
          </p:cNvPr>
          <p:cNvCxnSpPr>
            <a:cxnSpLocks/>
            <a:stCxn id="15" idx="7"/>
          </p:cNvCxnSpPr>
          <p:nvPr/>
        </p:nvCxnSpPr>
        <p:spPr>
          <a:xfrm flipV="1">
            <a:off x="1699236" y="4244514"/>
            <a:ext cx="337807" cy="382809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4A1FFC07-C8CD-4BD4-AA3E-47880D5B993E}"/>
              </a:ext>
            </a:extLst>
          </p:cNvPr>
          <p:cNvCxnSpPr>
            <a:cxnSpLocks/>
            <a:stCxn id="12" idx="6"/>
            <a:endCxn id="8" idx="2"/>
          </p:cNvCxnSpPr>
          <p:nvPr/>
        </p:nvCxnSpPr>
        <p:spPr>
          <a:xfrm>
            <a:off x="1052594" y="4026514"/>
            <a:ext cx="625375" cy="1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FBCA3924-2CEB-4CEA-AB9E-3EEE43FDD4B2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1111446" y="4125361"/>
            <a:ext cx="866506" cy="193010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B54CFC6F-BDD4-4D12-8E99-C57260B06F5E}"/>
              </a:ext>
            </a:extLst>
          </p:cNvPr>
          <p:cNvCxnSpPr>
            <a:cxnSpLocks/>
            <a:stCxn id="8" idx="0"/>
            <a:endCxn id="9" idx="4"/>
          </p:cNvCxnSpPr>
          <p:nvPr/>
        </p:nvCxnSpPr>
        <p:spPr>
          <a:xfrm flipH="1" flipV="1">
            <a:off x="2277058" y="3371274"/>
            <a:ext cx="1" cy="399839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E684D865-9B34-47C3-AFCA-EF48E7E65E37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2532997" y="3425706"/>
            <a:ext cx="322391" cy="434293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5522B1A7-CFD5-47FB-9027-3B8551DAABAC}"/>
              </a:ext>
            </a:extLst>
          </p:cNvPr>
          <p:cNvCxnSpPr>
            <a:cxnSpLocks/>
            <a:endCxn id="18" idx="5"/>
          </p:cNvCxnSpPr>
          <p:nvPr/>
        </p:nvCxnSpPr>
        <p:spPr>
          <a:xfrm flipH="1" flipV="1">
            <a:off x="1699235" y="3430341"/>
            <a:ext cx="337808" cy="437609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FAD5E602-19A3-43B4-A8CB-FF25F95BFCEF}"/>
              </a:ext>
            </a:extLst>
          </p:cNvPr>
          <p:cNvCxnSpPr>
            <a:cxnSpLocks/>
            <a:endCxn id="17" idx="5"/>
          </p:cNvCxnSpPr>
          <p:nvPr/>
        </p:nvCxnSpPr>
        <p:spPr>
          <a:xfrm flipH="1" flipV="1">
            <a:off x="1100148" y="3736633"/>
            <a:ext cx="825875" cy="211546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004C08FC-C23F-42A6-860C-3D4A410E17EB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2551398" y="3736633"/>
            <a:ext cx="902571" cy="218728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Image 80">
            <a:extLst>
              <a:ext uri="{FF2B5EF4-FFF2-40B4-BE49-F238E27FC236}">
                <a16:creationId xmlns:a16="http://schemas.microsoft.com/office/drawing/2014/main" id="{2187086C-8B74-4DD1-9E25-12D4E2E08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813" y="2880473"/>
            <a:ext cx="1495166" cy="2489776"/>
          </a:xfrm>
          <a:prstGeom prst="rect">
            <a:avLst/>
          </a:prstGeom>
        </p:spPr>
      </p:pic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B77A1F54-B9D5-458E-B392-E6B511E07782}"/>
              </a:ext>
            </a:extLst>
          </p:cNvPr>
          <p:cNvCxnSpPr>
            <a:cxnSpLocks/>
          </p:cNvCxnSpPr>
          <p:nvPr/>
        </p:nvCxnSpPr>
        <p:spPr>
          <a:xfrm flipH="1" flipV="1">
            <a:off x="9989031" y="4936946"/>
            <a:ext cx="416210" cy="49727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2A777E36-E837-474B-B6E7-EBDF8CB49771}"/>
              </a:ext>
            </a:extLst>
          </p:cNvPr>
          <p:cNvCxnSpPr>
            <a:cxnSpLocks/>
          </p:cNvCxnSpPr>
          <p:nvPr/>
        </p:nvCxnSpPr>
        <p:spPr>
          <a:xfrm flipH="1" flipV="1">
            <a:off x="9630680" y="3371274"/>
            <a:ext cx="416210" cy="49727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119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93A14BC-D131-451F-8999-4D290A67D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5482280" cy="5026393"/>
          </a:xfrm>
        </p:spPr>
        <p:txBody>
          <a:bodyPr/>
          <a:lstStyle/>
          <a:p>
            <a:r>
              <a:rPr lang="fr-CA" dirty="0"/>
              <a:t> Les relations </a:t>
            </a:r>
            <a:r>
              <a:rPr lang="en-CA" dirty="0"/>
              <a:t>🤝👄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Many To Many</a:t>
            </a:r>
          </a:p>
          <a:p>
            <a:pPr lvl="2"/>
            <a:r>
              <a:rPr lang="fr-CA" dirty="0"/>
              <a:t> Il faut une collection vers l’autre </a:t>
            </a:r>
            <a:r>
              <a:rPr lang="fr-CA" dirty="0">
                <a:solidFill>
                  <a:srgbClr val="FA4098"/>
                </a:solidFill>
              </a:rPr>
              <a:t>Many</a:t>
            </a:r>
            <a:r>
              <a:rPr lang="fr-CA" dirty="0"/>
              <a:t> dans les deux cas.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0D32DBE-B960-434A-A99C-DB3FEA3A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D0C899E-BB86-4405-80C1-623E0BE89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48419"/>
            <a:ext cx="5862289" cy="2716469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38C6C42-640A-4C0B-920C-3ECA8D503FD7}"/>
              </a:ext>
            </a:extLst>
          </p:cNvPr>
          <p:cNvCxnSpPr/>
          <p:nvPr/>
        </p:nvCxnSpPr>
        <p:spPr>
          <a:xfrm flipH="1" flipV="1">
            <a:off x="9263818" y="3506113"/>
            <a:ext cx="422516" cy="31531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9375EF2-5142-4990-8156-F31AF4095CA8}"/>
              </a:ext>
            </a:extLst>
          </p:cNvPr>
          <p:cNvCxnSpPr/>
          <p:nvPr/>
        </p:nvCxnSpPr>
        <p:spPr>
          <a:xfrm flipH="1" flipV="1">
            <a:off x="9996389" y="2138717"/>
            <a:ext cx="422516" cy="31531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C3433A51-9BA5-457F-907B-F6D036538F21}"/>
              </a:ext>
            </a:extLst>
          </p:cNvPr>
          <p:cNvSpPr/>
          <p:nvPr/>
        </p:nvSpPr>
        <p:spPr>
          <a:xfrm>
            <a:off x="1921496" y="3304452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</a:rPr>
              <a:t>🥜</a:t>
            </a:r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5ACB4F2-3909-499E-AD48-1C126E1029A2}"/>
              </a:ext>
            </a:extLst>
          </p:cNvPr>
          <p:cNvSpPr/>
          <p:nvPr/>
        </p:nvSpPr>
        <p:spPr>
          <a:xfrm>
            <a:off x="3942000" y="3076735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DE4F742-9372-4A33-ADB3-7B6E52D9DB06}"/>
              </a:ext>
            </a:extLst>
          </p:cNvPr>
          <p:cNvSpPr/>
          <p:nvPr/>
        </p:nvSpPr>
        <p:spPr>
          <a:xfrm>
            <a:off x="3942000" y="3609956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CBAAD88C-3621-4DCB-AB31-1660736C52A9}"/>
              </a:ext>
            </a:extLst>
          </p:cNvPr>
          <p:cNvSpPr/>
          <p:nvPr/>
        </p:nvSpPr>
        <p:spPr>
          <a:xfrm>
            <a:off x="3942000" y="4143177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453C0D7-F00B-4886-8107-37C8D6C5AD28}"/>
              </a:ext>
            </a:extLst>
          </p:cNvPr>
          <p:cNvSpPr/>
          <p:nvPr/>
        </p:nvSpPr>
        <p:spPr>
          <a:xfrm>
            <a:off x="3942000" y="4676398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85DC26E-4911-417D-992E-C6BBA9E4C8E9}"/>
              </a:ext>
            </a:extLst>
          </p:cNvPr>
          <p:cNvSpPr/>
          <p:nvPr/>
        </p:nvSpPr>
        <p:spPr>
          <a:xfrm>
            <a:off x="1921496" y="3827867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</a:rPr>
              <a:t>🥜</a:t>
            </a:r>
            <a:endParaRPr lang="fr-CA" sz="1600" b="1">
              <a:solidFill>
                <a:schemeClr val="bg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4D508CD-1F74-448F-8242-9B4564B2C0AF}"/>
              </a:ext>
            </a:extLst>
          </p:cNvPr>
          <p:cNvSpPr/>
          <p:nvPr/>
        </p:nvSpPr>
        <p:spPr>
          <a:xfrm>
            <a:off x="1921496" y="4351282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</a:rPr>
              <a:t>🥜</a:t>
            </a:r>
            <a:endParaRPr lang="fr-CA" sz="1600" b="1" dirty="0">
              <a:solidFill>
                <a:schemeClr val="bg1"/>
              </a:solidFill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7C8344FD-ADD5-4E29-8093-B7371FAB1EC1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2653016" y="3284840"/>
            <a:ext cx="1288984" cy="227717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69E9A0C6-AF85-4E45-932E-D0854DE927C3}"/>
              </a:ext>
            </a:extLst>
          </p:cNvPr>
          <p:cNvCxnSpPr>
            <a:cxnSpLocks/>
            <a:stCxn id="17" idx="2"/>
            <a:endCxn id="15" idx="6"/>
          </p:cNvCxnSpPr>
          <p:nvPr/>
        </p:nvCxnSpPr>
        <p:spPr>
          <a:xfrm flipH="1" flipV="1">
            <a:off x="2653016" y="3512557"/>
            <a:ext cx="1288984" cy="305504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C3026B6-C8AD-4CA0-B03B-0AEC02CEAC7D}"/>
              </a:ext>
            </a:extLst>
          </p:cNvPr>
          <p:cNvCxnSpPr>
            <a:cxnSpLocks/>
            <a:stCxn id="17" idx="2"/>
            <a:endCxn id="20" idx="6"/>
          </p:cNvCxnSpPr>
          <p:nvPr/>
        </p:nvCxnSpPr>
        <p:spPr>
          <a:xfrm flipH="1">
            <a:off x="2653016" y="3818061"/>
            <a:ext cx="1288984" cy="217911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E9BBE84F-1E34-4A4B-AD48-08AF004EF783}"/>
              </a:ext>
            </a:extLst>
          </p:cNvPr>
          <p:cNvCxnSpPr>
            <a:cxnSpLocks/>
            <a:stCxn id="18" idx="2"/>
            <a:endCxn id="20" idx="6"/>
          </p:cNvCxnSpPr>
          <p:nvPr/>
        </p:nvCxnSpPr>
        <p:spPr>
          <a:xfrm flipH="1" flipV="1">
            <a:off x="2653016" y="4035972"/>
            <a:ext cx="1288984" cy="315310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6E6AA97A-0D1A-4BE5-938D-F182DBC58EF9}"/>
              </a:ext>
            </a:extLst>
          </p:cNvPr>
          <p:cNvCxnSpPr>
            <a:cxnSpLocks/>
          </p:cNvCxnSpPr>
          <p:nvPr/>
        </p:nvCxnSpPr>
        <p:spPr>
          <a:xfrm flipH="1" flipV="1">
            <a:off x="2653016" y="4549581"/>
            <a:ext cx="1288984" cy="325116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10102D02-4C1C-48F0-8E99-4FE300382131}"/>
              </a:ext>
            </a:extLst>
          </p:cNvPr>
          <p:cNvCxnSpPr>
            <a:cxnSpLocks/>
            <a:stCxn id="18" idx="2"/>
            <a:endCxn id="21" idx="6"/>
          </p:cNvCxnSpPr>
          <p:nvPr/>
        </p:nvCxnSpPr>
        <p:spPr>
          <a:xfrm flipH="1">
            <a:off x="2653016" y="4351282"/>
            <a:ext cx="1288984" cy="208105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5FE8D21B-CFBF-4EEE-AEF5-661F0F0B895D}"/>
              </a:ext>
            </a:extLst>
          </p:cNvPr>
          <p:cNvCxnSpPr>
            <a:cxnSpLocks/>
            <a:stCxn id="19" idx="2"/>
            <a:endCxn id="15" idx="6"/>
          </p:cNvCxnSpPr>
          <p:nvPr/>
        </p:nvCxnSpPr>
        <p:spPr>
          <a:xfrm flipH="1" flipV="1">
            <a:off x="2653016" y="3512557"/>
            <a:ext cx="1288984" cy="1371946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ECC50596-7B74-415C-B48D-EB0DA21E31BA}"/>
              </a:ext>
            </a:extLst>
          </p:cNvPr>
          <p:cNvCxnSpPr>
            <a:cxnSpLocks/>
            <a:stCxn id="21" idx="6"/>
            <a:endCxn id="16" idx="2"/>
          </p:cNvCxnSpPr>
          <p:nvPr/>
        </p:nvCxnSpPr>
        <p:spPr>
          <a:xfrm flipV="1">
            <a:off x="2653016" y="3284840"/>
            <a:ext cx="1288984" cy="1274547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 48">
            <a:extLst>
              <a:ext uri="{FF2B5EF4-FFF2-40B4-BE49-F238E27FC236}">
                <a16:creationId xmlns:a16="http://schemas.microsoft.com/office/drawing/2014/main" id="{DCD0EC3B-D564-40BB-B10C-630114CCA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572" y="4179779"/>
            <a:ext cx="4512220" cy="267822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2598790-F76F-4CD5-AC99-33EFD083B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797" y="3132369"/>
            <a:ext cx="285925" cy="28592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AC3ABE33-4DBF-45AE-B278-062BE32FFB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377" y="3663768"/>
            <a:ext cx="285925" cy="28592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0137CD75-B016-43E0-B415-B2A7FACF4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34" y="4205946"/>
            <a:ext cx="285925" cy="285925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5BE7001C-A0B0-46B9-9DE5-9B90415E0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750" y="4731734"/>
            <a:ext cx="285925" cy="2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6677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92CF1DC3892F46B577B577E19A808E" ma:contentTypeVersion="3" ma:contentTypeDescription="Crée un document." ma:contentTypeScope="" ma:versionID="8cd497b8d52f30bc5f3a9e9141aaba7d">
  <xsd:schema xmlns:xsd="http://www.w3.org/2001/XMLSchema" xmlns:xs="http://www.w3.org/2001/XMLSchema" xmlns:p="http://schemas.microsoft.com/office/2006/metadata/properties" xmlns:ns2="69f47043-3d61-4591-af3b-123126e82861" targetNamespace="http://schemas.microsoft.com/office/2006/metadata/properties" ma:root="true" ma:fieldsID="660389d76f87f246631d16e785dbe176" ns2:_="">
    <xsd:import namespace="69f47043-3d61-4591-af3b-123126e828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f47043-3d61-4591-af3b-123126e828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36B8CD-A1AD-4FCB-A060-C75BBEBEF687}"/>
</file>

<file path=customXml/itemProps2.xml><?xml version="1.0" encoding="utf-8"?>
<ds:datastoreItem xmlns:ds="http://schemas.openxmlformats.org/officeDocument/2006/customXml" ds:itemID="{3BBD4E3F-366D-4C21-B678-CD16BECA3845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83ab252c-4429-4d3c-b354-a26bac7f17c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CFC1EEA-B388-4EBC-805D-C0D321BA15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31190</TotalTime>
  <Words>4726</Words>
  <Application>Microsoft Office PowerPoint</Application>
  <PresentationFormat>Grand écran</PresentationFormat>
  <Paragraphs>477</Paragraphs>
  <Slides>64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Calibri Light</vt:lpstr>
      <vt:lpstr>Courier New</vt:lpstr>
      <vt:lpstr>Impact</vt:lpstr>
      <vt:lpstr>Symbol</vt:lpstr>
      <vt:lpstr>Wingdings</vt:lpstr>
      <vt:lpstr>Thème Office</vt:lpstr>
      <vt:lpstr>Semaine 9</vt:lpstr>
      <vt:lpstr>Menu du jour</vt:lpstr>
      <vt:lpstr>Entity Framework</vt:lpstr>
      <vt:lpstr>Entity Framework</vt:lpstr>
      <vt:lpstr>Entity Framework</vt:lpstr>
      <vt:lpstr>Entity Framework</vt:lpstr>
      <vt:lpstr>Entity Framework</vt:lpstr>
      <vt:lpstr>Entity Framework</vt:lpstr>
      <vt:lpstr>Entity Framework</vt:lpstr>
      <vt:lpstr>Entity Framework</vt:lpstr>
      <vt:lpstr>Entity Framework</vt:lpstr>
      <vt:lpstr>Identity</vt:lpstr>
      <vt:lpstr>Identity</vt:lpstr>
      <vt:lpstr>Identity</vt:lpstr>
      <vt:lpstr>Identity</vt:lpstr>
      <vt:lpstr>Identity</vt:lpstr>
      <vt:lpstr>Identity</vt:lpstr>
      <vt:lpstr>Identity 🛌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Services</vt:lpstr>
      <vt:lpstr>Annexe - Erreurs</vt:lpstr>
      <vt:lpstr>Annexe - Erreurs</vt:lpstr>
      <vt:lpstr>Annexe - Erreurs</vt:lpstr>
      <vt:lpstr>Annexe - Erreurs</vt:lpstr>
      <vt:lpstr>Annexe - Erreurs</vt:lpstr>
      <vt:lpstr>Annexe - Erreurs</vt:lpstr>
      <vt:lpstr>Contrôleur générique</vt:lpstr>
      <vt:lpstr>Contrôleur générique</vt:lpstr>
      <vt:lpstr>Contrôleur générique</vt:lpstr>
      <vt:lpstr>Contrôleur générique</vt:lpstr>
      <vt:lpstr>Contrôleur générique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</dc:creator>
  <cp:lastModifiedBy>Briau Mathieu</cp:lastModifiedBy>
  <cp:revision>7500</cp:revision>
  <dcterms:created xsi:type="dcterms:W3CDTF">2021-06-05T18:50:42Z</dcterms:created>
  <dcterms:modified xsi:type="dcterms:W3CDTF">2023-03-25T17:41:29Z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0x0101001992CF1DC3892F46B577B577E19A808E</vt:lpwstr>
  </property>
</Properties>
</file>